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Lst>
  <p:notesMasterIdLst>
    <p:notesMasterId r:id="rId35"/>
  </p:notesMasterIdLst>
  <p:handoutMasterIdLst>
    <p:handoutMasterId r:id="rId36"/>
  </p:handoutMasterIdLst>
  <p:sldIdLst>
    <p:sldId id="1720" r:id="rId5"/>
    <p:sldId id="1866" r:id="rId6"/>
    <p:sldId id="1854" r:id="rId7"/>
    <p:sldId id="1861" r:id="rId8"/>
    <p:sldId id="1867" r:id="rId9"/>
    <p:sldId id="1868" r:id="rId10"/>
    <p:sldId id="1853" r:id="rId11"/>
    <p:sldId id="1761" r:id="rId12"/>
    <p:sldId id="1869" r:id="rId13"/>
    <p:sldId id="1870" r:id="rId14"/>
    <p:sldId id="1871" r:id="rId15"/>
    <p:sldId id="1872" r:id="rId16"/>
    <p:sldId id="1873" r:id="rId17"/>
    <p:sldId id="1874" r:id="rId18"/>
    <p:sldId id="1875" r:id="rId19"/>
    <p:sldId id="1876" r:id="rId20"/>
    <p:sldId id="1857" r:id="rId21"/>
    <p:sldId id="1731" r:id="rId22"/>
    <p:sldId id="1877" r:id="rId23"/>
    <p:sldId id="1732" r:id="rId24"/>
    <p:sldId id="1887" r:id="rId25"/>
    <p:sldId id="1883" r:id="rId26"/>
    <p:sldId id="1888" r:id="rId27"/>
    <p:sldId id="1885" r:id="rId28"/>
    <p:sldId id="1889" r:id="rId29"/>
    <p:sldId id="1890" r:id="rId30"/>
    <p:sldId id="1880" r:id="rId31"/>
    <p:sldId id="1734" r:id="rId32"/>
    <p:sldId id="1860" r:id="rId33"/>
    <p:sldId id="1850" r:id="rId34"/>
  </p:sldIdLst>
  <p:sldSz cx="12192000" cy="6858000"/>
  <p:notesSz cx="6858000" cy="1638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resentation Slide" id="{9081C2F7-4053-40E6-93C2-976DFD035B6C}">
          <p14:sldIdLst>
            <p14:sldId id="1720"/>
          </p14:sldIdLst>
        </p14:section>
        <p14:section name="Title Webinar Slide" id="{6443C91D-0415-4CC6-95CE-C81B8A6DAFFC}">
          <p14:sldIdLst/>
        </p14:section>
        <p14:section name="Main Intro" id="{D6701DC2-1B6D-4F99-81B4-3DB63A282012}">
          <p14:sldIdLst/>
        </p14:section>
        <p14:section name="Intro Webinar Slide" id="{C4B308EE-79AE-4254-BF70-787694DF8FDF}">
          <p14:sldIdLst/>
        </p14:section>
        <p14:section name="Main Deck" id="{4EF6F38F-8096-49F8-A681-661CD56E8D2B}">
          <p14:sldIdLst>
            <p14:sldId id="1866"/>
            <p14:sldId id="1854"/>
            <p14:sldId id="1861"/>
            <p14:sldId id="1867"/>
            <p14:sldId id="1868"/>
            <p14:sldId id="1853"/>
            <p14:sldId id="1761"/>
            <p14:sldId id="1869"/>
            <p14:sldId id="1870"/>
            <p14:sldId id="1871"/>
            <p14:sldId id="1872"/>
            <p14:sldId id="1873"/>
            <p14:sldId id="1874"/>
            <p14:sldId id="1875"/>
            <p14:sldId id="1876"/>
            <p14:sldId id="1857"/>
            <p14:sldId id="1731"/>
            <p14:sldId id="1877"/>
            <p14:sldId id="1732"/>
            <p14:sldId id="1887"/>
            <p14:sldId id="1883"/>
            <p14:sldId id="1888"/>
            <p14:sldId id="1885"/>
            <p14:sldId id="1889"/>
            <p14:sldId id="1890"/>
            <p14:sldId id="1880"/>
            <p14:sldId id="1734"/>
            <p14:sldId id="1860"/>
          </p14:sldIdLst>
        </p14:section>
        <p14:section name="Thank You Webinar Slide" id="{8AE21F38-E074-4A32-859A-F0441E59F12D}">
          <p14:sldIdLst>
            <p14:sldId id="185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B5A350-7A8B-8A65-883B-8D895652BF4A}" name="Rukhsh Khan" initials="RK" userId="S::rukhsh.khan@soti.net::b6482ce8-1e84-4b21-9ab0-ebb5b8ca9037" providerId="AD"/>
  <p188:author id="{ECF53660-36A7-D502-3263-2EB6244D22AE}" name="Shweta Sanzgiri" initials="SS" userId="S::shweta.sanzgiri@soti.net::731c2811-cab5-43d3-a8c7-25b91fe0427b" providerId="AD"/>
  <p188:author id="{1439CA6D-5413-4BEB-AD4E-A1AA3EC4760E}" name="David Lin" initials="DL" userId="S::david.lin@soti.net::442ac987-01ca-4445-9797-4f33bf58afea" providerId="AD"/>
  <p188:author id="{A5E84F8A-172F-CC44-20FA-6F66D893E8B0}" name="Pierre Da Costa" initials="PD" userId="S::pierre.dacosta@soti.net::0700486b-cccc-411f-b180-6c52cd3a4769" providerId="AD"/>
  <p188:author id="{68F5D794-36DC-9A87-4A15-0415360EE198}" name="Emerson Tithecott" initials="ET" userId="S::emerson.tithecott@soti.net::1e50b8c1-05b4-467e-a49f-aa51f7518286" providerId="AD"/>
  <p188:author id="{6F803E97-8F6C-BB53-689D-D577D035E614}" name="Mauro Flammini" initials="MF" userId="S::mauro.flammini@soti.net::3a5608f0-2c62-4528-9aeb-d3a6f0abb96c" providerId="AD"/>
  <p188:author id="{98AFD4A6-EEC0-BE32-3BAA-0438088C43FE}" name="Oscar Rambaldini" initials="OR" userId="S::Oscar.Rambaldini@soti.net::3610a236-9379-4ed1-ba9f-2804a15751a7" providerId="AD"/>
  <p188:author id="{811EE1D4-1AAB-9A89-6C30-3335440CC982}" name="Lisa Marchildon" initials="LM" userId="S::lisa.marchildon@soti.net::cdd78f4b-7224-4642-9012-5dd84accc7d6" providerId="AD"/>
  <p188:author id="{CB0501F5-C7FC-2F4F-867A-DEB423DBE92E}" name="Megan Heck" initials="MH" userId="S::megan.heck@soti.net::75c1a548-0df3-4dcc-a07a-bdf083726b8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ke Dwyer" initials="MD" lastIdx="1" clrIdx="0">
    <p:extLst>
      <p:ext uri="{19B8F6BF-5375-455C-9EA6-DF929625EA0E}">
        <p15:presenceInfo xmlns:p15="http://schemas.microsoft.com/office/powerpoint/2012/main" userId="S::mike.dwyer@soti.net::6f2b0c78-494b-4eb0-b26d-fb186e38bc07" providerId="AD"/>
      </p:ext>
    </p:extLst>
  </p:cmAuthor>
  <p:cmAuthor id="2" name="Fabio Ferreira" initials="FF" lastIdx="3" clrIdx="1">
    <p:extLst>
      <p:ext uri="{19B8F6BF-5375-455C-9EA6-DF929625EA0E}">
        <p15:presenceInfo xmlns:p15="http://schemas.microsoft.com/office/powerpoint/2012/main" userId="S::fabio.ferreira@soti.net::c6410af7-b8e7-46d3-a2eb-cd30a6ed370e" providerId="AD"/>
      </p:ext>
    </p:extLst>
  </p:cmAuthor>
  <p:cmAuthor id="3" name="Jeff" initials="J" lastIdx="3" clrIdx="2">
    <p:extLst>
      <p:ext uri="{19B8F6BF-5375-455C-9EA6-DF929625EA0E}">
        <p15:presenceInfo xmlns:p15="http://schemas.microsoft.com/office/powerpoint/2012/main" userId="Jeff" providerId="None"/>
      </p:ext>
    </p:extLst>
  </p:cmAuthor>
  <p:cmAuthor id="4" name="Lisa Marchildon" initials="LM" lastIdx="4" clrIdx="3">
    <p:extLst>
      <p:ext uri="{19B8F6BF-5375-455C-9EA6-DF929625EA0E}">
        <p15:presenceInfo xmlns:p15="http://schemas.microsoft.com/office/powerpoint/2012/main" userId="S::lisa.marchildon@soti.net::cdd78f4b-7224-4642-9012-5dd84accc7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0A"/>
    <a:srgbClr val="0099D3"/>
    <a:srgbClr val="0281EB"/>
    <a:srgbClr val="55C9FF"/>
    <a:srgbClr val="5D5E74"/>
    <a:srgbClr val="16A2E7"/>
    <a:srgbClr val="B0B1B3"/>
    <a:srgbClr val="194773"/>
    <a:srgbClr val="63BD5B"/>
    <a:srgbClr val="6AAC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2AF9E-6943-433E-8C9E-688CDAAEBDE9}" v="195" dt="2025-03-26T04:05:41.158"/>
    <p1510:client id="{F4556016-8FDC-D6F3-7C47-CB7E2D01E568}" v="1" dt="2025-03-26T04:00:29.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Segoe UI Semilight" panose="020B0402040204020203"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DDA1CB5-9675-4B9F-B899-C73E86E4DE85}" type="datetimeFigureOut">
              <a:rPr lang="en-US" smtClean="0">
                <a:latin typeface="Segoe UI Semilight" panose="020B0402040204020203" pitchFamily="34" charset="0"/>
              </a:rPr>
              <a:t>6/10/2025</a:t>
            </a:fld>
            <a:endParaRPr lang="en-US">
              <a:latin typeface="Segoe UI Semilight" panose="020B0402040204020203"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Segoe UI Semilight" panose="020B0402040204020203"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7F4CA4-EA3D-4036-8485-F9C9BEA9F546}" type="slidenum">
              <a:rPr lang="en-US" smtClean="0">
                <a:latin typeface="Segoe UI Semilight" panose="020B0402040204020203" pitchFamily="34" charset="0"/>
              </a:rPr>
              <a:t>‹#›</a:t>
            </a:fld>
            <a:endParaRPr lang="en-US">
              <a:latin typeface="Segoe UI Semilight" panose="020B0402040204020203" pitchFamily="34" charset="0"/>
            </a:endParaRPr>
          </a:p>
        </p:txBody>
      </p:sp>
    </p:spTree>
    <p:extLst>
      <p:ext uri="{BB962C8B-B14F-4D97-AF65-F5344CB8AC3E}">
        <p14:creationId xmlns:p14="http://schemas.microsoft.com/office/powerpoint/2010/main" val="1132389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Segoe UI Semilight" panose="020B0402040204020203"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Segoe UI Semilight" panose="020B0402040204020203" pitchFamily="34" charset="0"/>
              </a:defRPr>
            </a:lvl1pPr>
          </a:lstStyle>
          <a:p>
            <a:fld id="{CE1D4E89-C77F-49CB-B540-E78DDB36732C}" type="datetimeFigureOut">
              <a:rPr lang="en-US" smtClean="0"/>
              <a:pPr/>
              <a:t>6/10/2025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Segoe UI Semilight" panose="020B0402040204020203"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Segoe UI Semilight" panose="020B0402040204020203" pitchFamily="34" charset="0"/>
              </a:defRPr>
            </a:lvl1pPr>
          </a:lstStyle>
          <a:p>
            <a:fld id="{1151B4BA-6B84-4529-9D98-2CEBB4EB0A51}" type="slidenum">
              <a:rPr lang="en-US" smtClean="0"/>
              <a:pPr/>
              <a:t>‹#›</a:t>
            </a:fld>
            <a:endParaRPr lang="en-US"/>
          </a:p>
        </p:txBody>
      </p:sp>
    </p:spTree>
    <p:extLst>
      <p:ext uri="{BB962C8B-B14F-4D97-AF65-F5344CB8AC3E}">
        <p14:creationId xmlns:p14="http://schemas.microsoft.com/office/powerpoint/2010/main" val="2846565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Semilight" panose="020B0402040204020203" pitchFamily="34" charset="0"/>
        <a:ea typeface="+mn-ea"/>
        <a:cs typeface="+mn-cs"/>
      </a:defRPr>
    </a:lvl1pPr>
    <a:lvl2pPr marL="457200" algn="l" defTabSz="914400" rtl="0" eaLnBrk="1" latinLnBrk="0" hangingPunct="1">
      <a:defRPr sz="1200" kern="1200">
        <a:solidFill>
          <a:schemeClr val="tx1"/>
        </a:solidFill>
        <a:latin typeface="Segoe UI Semilight" panose="020B0402040204020203" pitchFamily="34" charset="0"/>
        <a:ea typeface="+mn-ea"/>
        <a:cs typeface="+mn-cs"/>
      </a:defRPr>
    </a:lvl2pPr>
    <a:lvl3pPr marL="914400" algn="l" defTabSz="914400" rtl="0" eaLnBrk="1" latinLnBrk="0" hangingPunct="1">
      <a:defRPr sz="1200" kern="1200">
        <a:solidFill>
          <a:schemeClr val="tx1"/>
        </a:solidFill>
        <a:latin typeface="Segoe UI Semilight" panose="020B0402040204020203" pitchFamily="34" charset="0"/>
        <a:ea typeface="+mn-ea"/>
        <a:cs typeface="+mn-cs"/>
      </a:defRPr>
    </a:lvl3pPr>
    <a:lvl4pPr marL="1371600" algn="l" defTabSz="914400" rtl="0" eaLnBrk="1" latinLnBrk="0" hangingPunct="1">
      <a:defRPr sz="1200" kern="1200">
        <a:solidFill>
          <a:schemeClr val="tx1"/>
        </a:solidFill>
        <a:latin typeface="Segoe UI Semilight" panose="020B0402040204020203" pitchFamily="34" charset="0"/>
        <a:ea typeface="+mn-ea"/>
        <a:cs typeface="+mn-cs"/>
      </a:defRPr>
    </a:lvl4pPr>
    <a:lvl5pPr marL="1828800" algn="l" defTabSz="914400" rtl="0" eaLnBrk="1" latinLnBrk="0" hangingPunct="1">
      <a:defRPr sz="1200" kern="1200">
        <a:solidFill>
          <a:schemeClr val="tx1"/>
        </a:solidFill>
        <a:latin typeface="Segoe UI Semilight" panose="020B04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Segoe UI Semibold" panose="020B0702040204020203" pitchFamily="34" charset="0"/>
                <a:cs typeface="Segoe UI Semibold" panose="020B0702040204020203" pitchFamily="34" charset="0"/>
              </a:rPr>
              <a:t>Presenter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Segoe UI Semibold" panose="020B0702040204020203" pitchFamily="34" charset="0"/>
                <a:cs typeface="Segoe UI Semibold" panose="020B0702040204020203" pitchFamily="34" charset="0"/>
              </a:rPr>
              <a:t>Ask the audience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Segoe UI Semibold" panose="020B0702040204020203" pitchFamily="34" charset="0"/>
              <a:cs typeface="Segoe UI Semibold" panose="020B07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a:latin typeface="Segoe UI Semibold" panose="020B0702040204020203" pitchFamily="34" charset="0"/>
                <a:cs typeface="Segoe UI Semibold" panose="020B0702040204020203" pitchFamily="34" charset="0"/>
              </a:rPr>
              <a:t>Can your organization handle a security breach?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a:latin typeface="Segoe UI Semibold" panose="020B0702040204020203" pitchFamily="34" charset="0"/>
                <a:cs typeface="Segoe UI Semibold" panose="020B0702040204020203" pitchFamily="34" charset="0"/>
              </a:rPr>
              <a:t>Do you have total visibility into ALL your devices?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a:latin typeface="Segoe UI Semibold" panose="020B0702040204020203" pitchFamily="34" charset="0"/>
                <a:cs typeface="Segoe UI Semibold" panose="020B0702040204020203" pitchFamily="34" charset="0"/>
              </a:rPr>
              <a:t>Are you prepared to handle device downtime?</a:t>
            </a:r>
          </a:p>
        </p:txBody>
      </p:sp>
      <p:sp>
        <p:nvSpPr>
          <p:cNvPr id="4" name="Slide Number Placeholder 3"/>
          <p:cNvSpPr>
            <a:spLocks noGrp="1"/>
          </p:cNvSpPr>
          <p:nvPr>
            <p:ph type="sldNum" sz="quarter" idx="5"/>
          </p:nvPr>
        </p:nvSpPr>
        <p:spPr/>
        <p:txBody>
          <a:bodyPr/>
          <a:lstStyle/>
          <a:p>
            <a:fld id="{1151B4BA-6B84-4529-9D98-2CEBB4EB0A51}" type="slidenum">
              <a:rPr lang="en-US" smtClean="0"/>
              <a:pPr/>
              <a:t>2</a:t>
            </a:fld>
            <a:endParaRPr lang="en-US"/>
          </a:p>
        </p:txBody>
      </p:sp>
    </p:spTree>
    <p:extLst>
      <p:ext uri="{BB962C8B-B14F-4D97-AF65-F5344CB8AC3E}">
        <p14:creationId xmlns:p14="http://schemas.microsoft.com/office/powerpoint/2010/main" val="4126756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13</a:t>
            </a:fld>
            <a:endParaRPr lang="en-US"/>
          </a:p>
        </p:txBody>
      </p:sp>
    </p:spTree>
    <p:extLst>
      <p:ext uri="{BB962C8B-B14F-4D97-AF65-F5344CB8AC3E}">
        <p14:creationId xmlns:p14="http://schemas.microsoft.com/office/powerpoint/2010/main" val="795820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14</a:t>
            </a:fld>
            <a:endParaRPr lang="en-US"/>
          </a:p>
        </p:txBody>
      </p:sp>
    </p:spTree>
    <p:extLst>
      <p:ext uri="{BB962C8B-B14F-4D97-AF65-F5344CB8AC3E}">
        <p14:creationId xmlns:p14="http://schemas.microsoft.com/office/powerpoint/2010/main" val="348554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15</a:t>
            </a:fld>
            <a:endParaRPr lang="en-US"/>
          </a:p>
        </p:txBody>
      </p:sp>
    </p:spTree>
    <p:extLst>
      <p:ext uri="{BB962C8B-B14F-4D97-AF65-F5344CB8AC3E}">
        <p14:creationId xmlns:p14="http://schemas.microsoft.com/office/powerpoint/2010/main" val="377333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16</a:t>
            </a:fld>
            <a:endParaRPr lang="en-US"/>
          </a:p>
        </p:txBody>
      </p:sp>
    </p:spTree>
    <p:extLst>
      <p:ext uri="{BB962C8B-B14F-4D97-AF65-F5344CB8AC3E}">
        <p14:creationId xmlns:p14="http://schemas.microsoft.com/office/powerpoint/2010/main" val="478353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Semilight" panose="020B0402040204020203" pitchFamily="34" charset="0"/>
                <a:cs typeface="Segoe UI Semilight" panose="020B0402040204020203" pitchFamily="34" charset="0"/>
              </a:rPr>
              <a:t>SOTI VPN is a new feature that is now offered for Android, Windows, iOS and iPadOS devices. It allows users to securely access the network services they need, wherever they are. When mobile devices are on untrusted networks, such as public cellular networks, the common solution is a VPN. However, typical VPNs are not well-suited for business-critical use cases, as they require the device user to initiate the VPN session and/or provide a username and password. To combat this, SOTI VPN has been specifically designed to avoid these impediments, ensuring the user experience is frictionless. This unique feature allows employees to unlock protected information wherever they are and in a secure way, helping them stay productive, while your business remains protected.</a:t>
            </a:r>
          </a:p>
        </p:txBody>
      </p:sp>
      <p:sp>
        <p:nvSpPr>
          <p:cNvPr id="4" name="Slide Number Placeholder 3"/>
          <p:cNvSpPr>
            <a:spLocks noGrp="1"/>
          </p:cNvSpPr>
          <p:nvPr>
            <p:ph type="sldNum" sz="quarter" idx="5"/>
          </p:nvPr>
        </p:nvSpPr>
        <p:spPr/>
        <p:txBody>
          <a:bodyPr/>
          <a:lstStyle/>
          <a:p>
            <a:fld id="{971B71E0-E852-476B-8C0E-2F99D3604E87}" type="slidenum">
              <a:rPr lang="en-US" smtClean="0"/>
              <a:t>18</a:t>
            </a:fld>
            <a:endParaRPr lang="en-US"/>
          </a:p>
        </p:txBody>
      </p:sp>
    </p:spTree>
    <p:extLst>
      <p:ext uri="{BB962C8B-B14F-4D97-AF65-F5344CB8AC3E}">
        <p14:creationId xmlns:p14="http://schemas.microsoft.com/office/powerpoint/2010/main" val="1499389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ts val="2250"/>
              </a:lnSpc>
              <a:spcAft>
                <a:spcPts val="750"/>
              </a:spcAft>
              <a:buNone/>
            </a:pPr>
            <a:r>
              <a:rPr lang="en-US" b="0" i="0">
                <a:solidFill>
                  <a:srgbClr val="222222"/>
                </a:solidFill>
                <a:effectLst/>
                <a:latin typeface="Segoe UI Semilight" panose="020B0402040204020203" pitchFamily="34" charset="0"/>
                <a:cs typeface="Segoe UI Semilight" panose="020B0402040204020203" pitchFamily="34" charset="0"/>
              </a:rPr>
              <a:t>We are excited to announce a new integration between SOTI MobiControl and Samsung Knox E-FOTA. You can now control when firmware and operating system (OS) updates occur on Samsung Galaxy devices </a:t>
            </a:r>
            <a:r>
              <a:rPr lang="en-US" b="0" i="1">
                <a:solidFill>
                  <a:srgbClr val="222222"/>
                </a:solidFill>
                <a:effectLst/>
                <a:latin typeface="Segoe UI Semilight" panose="020B0402040204020203" pitchFamily="34" charset="0"/>
                <a:cs typeface="Segoe UI Semilight" panose="020B0402040204020203" pitchFamily="34" charset="0"/>
              </a:rPr>
              <a:t>without</a:t>
            </a:r>
            <a:r>
              <a:rPr lang="en-US" b="0" i="0">
                <a:solidFill>
                  <a:srgbClr val="222222"/>
                </a:solidFill>
                <a:effectLst/>
                <a:latin typeface="Segoe UI Semilight" panose="020B0402040204020203" pitchFamily="34" charset="0"/>
                <a:cs typeface="Segoe UI Semilight" panose="020B0402040204020203" pitchFamily="34" charset="0"/>
              </a:rPr>
              <a:t> leaving the SOTI MobiControl console that you know and trust.  </a:t>
            </a:r>
          </a:p>
          <a:p>
            <a:pPr algn="l" rtl="0">
              <a:lnSpc>
                <a:spcPts val="2250"/>
              </a:lnSpc>
              <a:spcAft>
                <a:spcPts val="750"/>
              </a:spcAft>
            </a:pPr>
            <a:endParaRPr lang="en-US" b="0" i="0">
              <a:solidFill>
                <a:srgbClr val="222222"/>
              </a:solidFill>
              <a:effectLst/>
              <a:latin typeface="Segoe UI Semilight" panose="020B0402040204020203" pitchFamily="34" charset="0"/>
              <a:cs typeface="Segoe UI Semilight" panose="020B0402040204020203" pitchFamily="34" charset="0"/>
            </a:endParaRPr>
          </a:p>
          <a:p>
            <a:pPr algn="l" rtl="0">
              <a:lnSpc>
                <a:spcPts val="2250"/>
              </a:lnSpc>
              <a:spcAft>
                <a:spcPts val="750"/>
              </a:spcAft>
            </a:pPr>
            <a:r>
              <a:rPr lang="en-US" b="0" i="0">
                <a:solidFill>
                  <a:srgbClr val="222222"/>
                </a:solidFill>
                <a:effectLst/>
                <a:latin typeface="Segoe UI Semilight" panose="020B0402040204020203" pitchFamily="34" charset="0"/>
                <a:cs typeface="Segoe UI Semilight" panose="020B0402040204020203" pitchFamily="34" charset="0"/>
              </a:rPr>
              <a:t>As the first Enterprise Mobility Management (EMM) solution to provide a single pane of glass experience with Knox E-FOTA, you can now get even more out of your SOTI MobiControl console. Track, manage and secure Samsung Galaxy devices from unboxing to retirement seamlessly. </a:t>
            </a:r>
          </a:p>
          <a:p>
            <a:pPr algn="l" rtl="0">
              <a:lnSpc>
                <a:spcPts val="2250"/>
              </a:lnSpc>
              <a:spcAft>
                <a:spcPts val="750"/>
              </a:spcAft>
            </a:pPr>
            <a:endParaRPr lang="en-US" b="0" i="0">
              <a:solidFill>
                <a:srgbClr val="222222"/>
              </a:solidFill>
              <a:effectLst/>
              <a:latin typeface="Segoe UI Semilight" panose="020B0402040204020203" pitchFamily="34" charset="0"/>
              <a:cs typeface="Segoe UI Semilight" panose="020B0402040204020203" pitchFamily="34" charset="0"/>
            </a:endParaRPr>
          </a:p>
          <a:p>
            <a:pPr algn="l" rtl="0">
              <a:lnSpc>
                <a:spcPts val="2250"/>
              </a:lnSpc>
              <a:spcAft>
                <a:spcPts val="750"/>
              </a:spcAft>
            </a:pPr>
            <a:endParaRPr lang="en-US" b="0" i="0">
              <a:solidFill>
                <a:srgbClr val="222222"/>
              </a:solidFill>
              <a:effectLst/>
              <a:latin typeface="Segoe UI Semilight" panose="020B0402040204020203" pitchFamily="34" charset="0"/>
              <a:cs typeface="Segoe UI Semilight" panose="020B0402040204020203" pitchFamily="34" charset="0"/>
            </a:endParaRPr>
          </a:p>
          <a:p>
            <a:endParaRPr lang="en-US">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19</a:t>
            </a:fld>
            <a:endParaRPr lang="en-US"/>
          </a:p>
        </p:txBody>
      </p:sp>
    </p:spTree>
    <p:extLst>
      <p:ext uri="{BB962C8B-B14F-4D97-AF65-F5344CB8AC3E}">
        <p14:creationId xmlns:p14="http://schemas.microsoft.com/office/powerpoint/2010/main" val="744999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41716-A977-B24C-8E45-2EE00BA52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915EC-D767-4F1D-5FD1-1AAA669A9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184D7-81EA-295E-9AC9-6468401F96A2}"/>
              </a:ext>
            </a:extLst>
          </p:cNvPr>
          <p:cNvSpPr>
            <a:spLocks noGrp="1"/>
          </p:cNvSpPr>
          <p:nvPr>
            <p:ph type="body" idx="1"/>
          </p:nvPr>
        </p:nvSpPr>
        <p:spPr/>
        <p:txBody>
          <a:bodyPr/>
          <a:lstStyle/>
          <a:p>
            <a:r>
              <a:rPr lang="en-US">
                <a:latin typeface="Segoe UI Semilight" panose="020B0402040204020203" pitchFamily="34" charset="0"/>
                <a:cs typeface="Segoe UI Semilight" panose="020B0402040204020203" pitchFamily="34" charset="0"/>
              </a:rPr>
              <a:t>The SOTI MobiControl Apps Dashboard features five key charts, which offer quick insights into different aspects of your app environment. This gives you full visibility to monitor app statuses and easily troubleshoot issues as needed. This dashboard combats unexpected downtime and disruptions for your business-critical apps by preventing failed downloads, enhancing employee productivity in the field and elevating customer experiences.</a:t>
            </a:r>
          </a:p>
          <a:p>
            <a:endParaRPr lang="en-US">
              <a:latin typeface="Segoe UI Semilight" panose="020B0402040204020203" pitchFamily="34" charset="0"/>
              <a:cs typeface="Segoe UI Semilight" panose="020B0402040204020203" pitchFamily="34" charset="0"/>
            </a:endParaRPr>
          </a:p>
          <a:p>
            <a:r>
              <a:rPr lang="en-US" b="0" i="0">
                <a:solidFill>
                  <a:srgbClr val="222222"/>
                </a:solidFill>
                <a:effectLst/>
                <a:latin typeface="Segoe UI Semilight" panose="020B0402040204020203" pitchFamily="34" charset="0"/>
                <a:cs typeface="Segoe UI Semilight" panose="020B0402040204020203" pitchFamily="34" charset="0"/>
              </a:rPr>
              <a:t>With the SOTI MobiControl Certificates Dashboard, you can maximize management by accessing expiry dates, identifying at-risk devices and ensuring smooth device performance. With the help of easy-to-read, customizable charts, you can quickly consume valuable information and action it accordingly.</a:t>
            </a:r>
            <a:endParaRPr lang="en-US">
              <a:latin typeface="Segoe UI Semilight" panose="020B0402040204020203" pitchFamily="34" charset="0"/>
              <a:cs typeface="Segoe UI Semilight" panose="020B0402040204020203" pitchFamily="34" charset="0"/>
            </a:endParaRPr>
          </a:p>
        </p:txBody>
      </p:sp>
      <p:sp>
        <p:nvSpPr>
          <p:cNvPr id="4" name="Slide Number Placeholder 3">
            <a:extLst>
              <a:ext uri="{FF2B5EF4-FFF2-40B4-BE49-F238E27FC236}">
                <a16:creationId xmlns:a16="http://schemas.microsoft.com/office/drawing/2014/main" id="{9C458F2F-C2E6-1BDE-4C77-F47D555D6CFE}"/>
              </a:ext>
            </a:extLst>
          </p:cNvPr>
          <p:cNvSpPr>
            <a:spLocks noGrp="1"/>
          </p:cNvSpPr>
          <p:nvPr>
            <p:ph type="sldNum" sz="quarter" idx="5"/>
          </p:nvPr>
        </p:nvSpPr>
        <p:spPr/>
        <p:txBody>
          <a:bodyPr/>
          <a:lstStyle/>
          <a:p>
            <a:fld id="{971B71E0-E852-476B-8C0E-2F99D3604E87}" type="slidenum">
              <a:rPr lang="en-US" smtClean="0"/>
              <a:t>20</a:t>
            </a:fld>
            <a:endParaRPr lang="en-US"/>
          </a:p>
        </p:txBody>
      </p:sp>
    </p:spTree>
    <p:extLst>
      <p:ext uri="{BB962C8B-B14F-4D97-AF65-F5344CB8AC3E}">
        <p14:creationId xmlns:p14="http://schemas.microsoft.com/office/powerpoint/2010/main" val="3850070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AA984-3E4F-36AB-52F8-B2DAF0747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41A60-DF85-1D08-FE36-9014D8A41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2D576-2C37-0D2E-4839-E7E13C5FAA6C}"/>
              </a:ext>
            </a:extLst>
          </p:cNvPr>
          <p:cNvSpPr>
            <a:spLocks noGrp="1"/>
          </p:cNvSpPr>
          <p:nvPr>
            <p:ph type="body" idx="1"/>
          </p:nvPr>
        </p:nvSpPr>
        <p:spPr/>
        <p:txBody>
          <a:bodyPr/>
          <a:lstStyle/>
          <a:p>
            <a:pPr marL="0" marR="0">
              <a:lnSpc>
                <a:spcPct val="116000"/>
              </a:lnSpc>
              <a:spcAft>
                <a:spcPts val="800"/>
              </a:spcAft>
              <a:buNone/>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With the Devices Dashboard on SOTI MobiControl, IT Admins can now share custom column views and saved searches with other users, roles and groups. </a:t>
            </a:r>
          </a:p>
          <a:p>
            <a:pPr marL="0" marR="0">
              <a:lnSpc>
                <a:spcPct val="116000"/>
              </a:lnSpc>
              <a:spcAft>
                <a:spcPts val="800"/>
              </a:spcAft>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Simply put, console users no longer need to manually recreate column views and saved searches. This feature saves time, streamlines collaboration, provides consistent access to relevant data and enhances efficiency in device management workflows. </a:t>
            </a:r>
          </a:p>
          <a:p>
            <a:endParaRPr lang="en-US">
              <a:latin typeface="Segoe UI Semilight" panose="020B0402040204020203" pitchFamily="34" charset="0"/>
              <a:cs typeface="Segoe UI Semilight" panose="020B0402040204020203" pitchFamily="34" charset="0"/>
            </a:endParaRPr>
          </a:p>
        </p:txBody>
      </p:sp>
      <p:sp>
        <p:nvSpPr>
          <p:cNvPr id="4" name="Slide Number Placeholder 3">
            <a:extLst>
              <a:ext uri="{FF2B5EF4-FFF2-40B4-BE49-F238E27FC236}">
                <a16:creationId xmlns:a16="http://schemas.microsoft.com/office/drawing/2014/main" id="{7DF1F40F-C755-C3BA-E179-577B37F1A711}"/>
              </a:ext>
            </a:extLst>
          </p:cNvPr>
          <p:cNvSpPr>
            <a:spLocks noGrp="1"/>
          </p:cNvSpPr>
          <p:nvPr>
            <p:ph type="sldNum" sz="quarter" idx="5"/>
          </p:nvPr>
        </p:nvSpPr>
        <p:spPr/>
        <p:txBody>
          <a:bodyPr/>
          <a:lstStyle/>
          <a:p>
            <a:fld id="{971B71E0-E852-476B-8C0E-2F99D3604E87}" type="slidenum">
              <a:rPr lang="en-US" smtClean="0"/>
              <a:t>21</a:t>
            </a:fld>
            <a:endParaRPr lang="en-US"/>
          </a:p>
        </p:txBody>
      </p:sp>
    </p:spTree>
    <p:extLst>
      <p:ext uri="{BB962C8B-B14F-4D97-AF65-F5344CB8AC3E}">
        <p14:creationId xmlns:p14="http://schemas.microsoft.com/office/powerpoint/2010/main" val="8593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6C38-9048-EF88-D342-239CBEBB8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01B33-E58A-4135-B075-F2EF32BAA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3F7B7-B45D-ED91-1B16-B0280C606223}"/>
              </a:ext>
            </a:extLst>
          </p:cNvPr>
          <p:cNvSpPr>
            <a:spLocks noGrp="1"/>
          </p:cNvSpPr>
          <p:nvPr>
            <p:ph type="body" idx="1"/>
          </p:nvPr>
        </p:nvSpPr>
        <p:spPr/>
        <p:txBody>
          <a:bodyPr/>
          <a:lstStyle/>
          <a:p>
            <a:r>
              <a:rPr lang="en-US" b="0" i="0">
                <a:solidFill>
                  <a:srgbClr val="222222"/>
                </a:solidFill>
                <a:effectLst/>
                <a:latin typeface="Segoe UI Semilight" panose="020B0402040204020203" pitchFamily="34" charset="0"/>
                <a:cs typeface="Segoe UI Semilight" panose="020B0402040204020203" pitchFamily="34" charset="0"/>
              </a:rPr>
              <a:t>Elevate your app deployments for Windows devices with an enhanced user interface. Deploy Microsoft Store and enterprise (.exe) apps through the Windows Modern app policy for a better app deployment experience.</a:t>
            </a:r>
            <a:endParaRPr lang="en-US">
              <a:latin typeface="Segoe UI Semilight" panose="020B0402040204020203" pitchFamily="34" charset="0"/>
              <a:cs typeface="Segoe UI Semilight" panose="020B0402040204020203" pitchFamily="34" charset="0"/>
            </a:endParaRP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With Lockdown for Windows, your organization can easily design lockdown configurations for various apps and settings to control a device’s access. This ensures your devices are secure, while sitting idle, and productive by promoting important and promotional campaigns. For each configuration, you can also use a live screen preview to confirm the Lockdown screen is exactly what you want. </a:t>
            </a:r>
          </a:p>
        </p:txBody>
      </p:sp>
      <p:sp>
        <p:nvSpPr>
          <p:cNvPr id="4" name="Slide Number Placeholder 3">
            <a:extLst>
              <a:ext uri="{FF2B5EF4-FFF2-40B4-BE49-F238E27FC236}">
                <a16:creationId xmlns:a16="http://schemas.microsoft.com/office/drawing/2014/main" id="{8CA71281-2005-433B-D48A-D557EAF21787}"/>
              </a:ext>
            </a:extLst>
          </p:cNvPr>
          <p:cNvSpPr>
            <a:spLocks noGrp="1"/>
          </p:cNvSpPr>
          <p:nvPr>
            <p:ph type="sldNum" sz="quarter" idx="5"/>
          </p:nvPr>
        </p:nvSpPr>
        <p:spPr/>
        <p:txBody>
          <a:bodyPr/>
          <a:lstStyle/>
          <a:p>
            <a:fld id="{971B71E0-E852-476B-8C0E-2F99D3604E87}" type="slidenum">
              <a:rPr lang="en-US" smtClean="0"/>
              <a:t>22</a:t>
            </a:fld>
            <a:endParaRPr lang="en-US"/>
          </a:p>
        </p:txBody>
      </p:sp>
    </p:spTree>
    <p:extLst>
      <p:ext uri="{BB962C8B-B14F-4D97-AF65-F5344CB8AC3E}">
        <p14:creationId xmlns:p14="http://schemas.microsoft.com/office/powerpoint/2010/main" val="205459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56378-FD38-7E6A-72C2-7CFA8477A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9E784-33D2-7FE5-1782-162AD7E83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706A9-7C91-508F-B873-4E5225D7AF85}"/>
              </a:ext>
            </a:extLst>
          </p:cNvPr>
          <p:cNvSpPr>
            <a:spLocks noGrp="1"/>
          </p:cNvSpPr>
          <p:nvPr>
            <p:ph type="body" idx="1"/>
          </p:nvPr>
        </p:nvSpPr>
        <p:spPr/>
        <p:txBody>
          <a:bodyPr/>
          <a:lstStyle/>
          <a:p>
            <a:pPr marL="0" marR="0">
              <a:lnSpc>
                <a:spcPct val="116000"/>
              </a:lnSpc>
              <a:spcAft>
                <a:spcPts val="800"/>
              </a:spcAft>
              <a:buNone/>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You can now easily view and monitor any hardware components and connected peripherals – such as keyboards or cables – on Windows devices. </a:t>
            </a:r>
          </a:p>
          <a:p>
            <a:pPr marL="0" marR="0">
              <a:lnSpc>
                <a:spcPct val="116000"/>
              </a:lnSpc>
              <a:spcAft>
                <a:spcPts val="800"/>
              </a:spcAft>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Without visibility into your hardware assets or peripherals, you may experience process inefficiencies, higher replacement costs and challenges tracking and optimizing their usage. </a:t>
            </a:r>
          </a:p>
        </p:txBody>
      </p:sp>
      <p:sp>
        <p:nvSpPr>
          <p:cNvPr id="4" name="Slide Number Placeholder 3">
            <a:extLst>
              <a:ext uri="{FF2B5EF4-FFF2-40B4-BE49-F238E27FC236}">
                <a16:creationId xmlns:a16="http://schemas.microsoft.com/office/drawing/2014/main" id="{7E6E4027-013D-80BB-EC5B-10003EB01446}"/>
              </a:ext>
            </a:extLst>
          </p:cNvPr>
          <p:cNvSpPr>
            <a:spLocks noGrp="1"/>
          </p:cNvSpPr>
          <p:nvPr>
            <p:ph type="sldNum" sz="quarter" idx="5"/>
          </p:nvPr>
        </p:nvSpPr>
        <p:spPr/>
        <p:txBody>
          <a:bodyPr/>
          <a:lstStyle/>
          <a:p>
            <a:fld id="{971B71E0-E852-476B-8C0E-2F99D3604E87}" type="slidenum">
              <a:rPr lang="en-US" smtClean="0"/>
              <a:t>23</a:t>
            </a:fld>
            <a:endParaRPr lang="en-US"/>
          </a:p>
        </p:txBody>
      </p:sp>
    </p:spTree>
    <p:extLst>
      <p:ext uri="{BB962C8B-B14F-4D97-AF65-F5344CB8AC3E}">
        <p14:creationId xmlns:p14="http://schemas.microsoft.com/office/powerpoint/2010/main" val="31694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kern="1200">
                <a:solidFill>
                  <a:schemeClr val="tx1"/>
                </a:solidFill>
                <a:effectLst/>
                <a:latin typeface="Segoe UI Semilight"/>
                <a:cs typeface="Segoe UI Semilight"/>
              </a:rPr>
              <a:t>Our journey through the SOTI ONE Platform begins with our flagship product MobiControl. MobiControl is an enterprise mobile management product that is being used by 1000’s of clients globally as highlighted in a prior slide. MobiControl allows these organizations to gain visibility, take action on and control their mobile landscape. Most importantly it enables you to empower your frontline workers and drive operational efficiencies. It brings your mobile management needs to a single console under a single pane of glass.</a:t>
            </a:r>
            <a:r>
              <a:rPr lang="en-CA" sz="1050">
                <a:latin typeface="Segoe UI Semilight"/>
                <a:cs typeface="Segoe UI Semilight"/>
              </a:rPr>
              <a:t> </a:t>
            </a:r>
            <a:endParaRPr lang="en-US" sz="1050">
              <a:ea typeface="+mn-ea"/>
              <a:cs typeface="+mn-cs"/>
            </a:endParaRPr>
          </a:p>
          <a:p>
            <a:endParaRPr lang="en-CA" sz="1050" kern="1200">
              <a:solidFill>
                <a:schemeClr val="tx1"/>
              </a:solidFill>
              <a:effectLst/>
              <a:latin typeface="Segoe UI Semilight" panose="020B0402040204020203" pitchFamily="34" charset="0"/>
              <a:ea typeface="+mn-ea"/>
              <a:cs typeface="+mn-cs"/>
            </a:endParaRPr>
          </a:p>
          <a:p>
            <a:r>
              <a:rPr lang="en-CA" sz="1050" kern="1200">
                <a:solidFill>
                  <a:schemeClr val="tx1"/>
                </a:solidFill>
                <a:effectLst/>
                <a:latin typeface="Segoe UI Semilight"/>
                <a:cs typeface="Segoe UI Semilight"/>
              </a:rPr>
              <a:t>MobiControl has over 6000+ features but I will tell you about a real-life specific use cases where our customer used MobiControl to make an impact to their company.</a:t>
            </a:r>
          </a:p>
          <a:p>
            <a:endParaRPr lang="en-CA" sz="1050" kern="1200">
              <a:solidFill>
                <a:schemeClr val="tx1"/>
              </a:solidFill>
              <a:effectLst/>
              <a:latin typeface="Segoe UI Semilight" panose="020B0402040204020203" pitchFamily="34" charset="0"/>
              <a:ea typeface="+mn-ea"/>
              <a:cs typeface="+mn-cs"/>
            </a:endParaRPr>
          </a:p>
          <a:p>
            <a:r>
              <a:rPr lang="en-CA" sz="1050" kern="1200">
                <a:solidFill>
                  <a:schemeClr val="tx1"/>
                </a:solidFill>
                <a:effectLst/>
                <a:latin typeface="Segoe UI Semilight"/>
                <a:cs typeface="Segoe UI Semilight"/>
              </a:rPr>
              <a:t>One of our major U.S. retailers had migrated to Android devices in their warehouse and they were experiencing a 20% loss of devices every single year. So what was the impact to the business? As you know these devices are not cheap they are approximately $3,000-$4,000 depending on the device that you choose. Call it $3,000 on average for one of these devices. A 20% loss of inventory translates to over $600,000 a year in lost devices. That loss is huge for any organization. Our customer had a mandate to bring it down to 7%. In order to achieve this 13% reduction, they deployed MobiControl control on the new devices. They solved this by leveraging our polygonal geo-fencing that allows you to actually draw lines right around the exact shape of your building. The best part about it is once that device leaves that particular location, you can trigger an alert to take action and that’s exactly what they did. They were able to set up the right alerts and actions, and not only were they able to hit the 7% mark, they were actually able to bring it down to 4%. Huge savings! This half a million dollar impact was from one feature set alone. Imagine the profound impact you can have by leveraging MobiControl to its full capabilities. Again, whether you want visibility, the ability to take action, the ability to take control MobiControl will give you that and more. MobiControl will truly allow you to mobilize your workforce.</a:t>
            </a:r>
            <a:endParaRPr lang="en-CA" sz="900" b="1">
              <a:latin typeface="Segoe UI Semilight"/>
              <a:cs typeface="Segoe UI Semi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050" b="1">
              <a:cs typeface="Segoe UI Semilight"/>
            </a:endParaRPr>
          </a:p>
        </p:txBody>
      </p:sp>
      <p:sp>
        <p:nvSpPr>
          <p:cNvPr id="4" name="Slide Number Placeholder 3"/>
          <p:cNvSpPr>
            <a:spLocks noGrp="1"/>
          </p:cNvSpPr>
          <p:nvPr>
            <p:ph type="sldNum" sz="quarter" idx="10"/>
          </p:nvPr>
        </p:nvSpPr>
        <p:spPr/>
        <p:txBody>
          <a:bodyPr/>
          <a:lstStyle/>
          <a:p>
            <a:fld id="{C429B7EC-D647-4C66-81B8-48BE5780C727}" type="slidenum">
              <a:rPr lang="en-US" smtClean="0"/>
              <a:t>4</a:t>
            </a:fld>
            <a:endParaRPr lang="en-US"/>
          </a:p>
        </p:txBody>
      </p:sp>
    </p:spTree>
    <p:extLst>
      <p:ext uri="{BB962C8B-B14F-4D97-AF65-F5344CB8AC3E}">
        <p14:creationId xmlns:p14="http://schemas.microsoft.com/office/powerpoint/2010/main" val="3283812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31C7-3EDD-233A-9D5D-7E714C7A8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D4DE7-2516-23BE-90B1-7ABE79BA0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CB5CB-6C3E-C646-9468-46BC79E4CAA3}"/>
              </a:ext>
            </a:extLst>
          </p:cNvPr>
          <p:cNvSpPr>
            <a:spLocks noGrp="1"/>
          </p:cNvSpPr>
          <p:nvPr>
            <p:ph type="body" idx="1"/>
          </p:nvPr>
        </p:nvSpPr>
        <p:spPr/>
        <p:txBody>
          <a:bodyPr/>
          <a:lstStyle/>
          <a:p>
            <a:pPr marL="0" marR="0">
              <a:lnSpc>
                <a:spcPct val="116000"/>
              </a:lnSpc>
              <a:spcBef>
                <a:spcPts val="400"/>
              </a:spcBef>
              <a:spcAft>
                <a:spcPts val="200"/>
              </a:spcAft>
              <a:buNone/>
            </a:pPr>
            <a:r>
              <a:rPr lang="en-US" sz="1800" b="1" i="0">
                <a:solidFill>
                  <a:srgbClr val="0F4761"/>
                </a:solidFill>
                <a:effectLst/>
                <a:latin typeface="Segoe UI Semilight" panose="020B0402040204020203" pitchFamily="34" charset="0"/>
                <a:ea typeface="MS Gothic" panose="020B0609070205080204" pitchFamily="49" charset="-128"/>
                <a:cs typeface="Segoe UI Semilight" panose="020B0402040204020203" pitchFamily="34" charset="0"/>
              </a:rPr>
              <a:t>Unlock the Platform Updates Dashboard for Windows Devices</a:t>
            </a:r>
            <a:r>
              <a:rPr lang="en-US" sz="1800" b="1" i="0">
                <a:solidFill>
                  <a:srgbClr val="0F4761"/>
                </a:solidFill>
                <a:effectLst/>
                <a:latin typeface="Segoe UI Semilight" panose="020B0402040204020203" pitchFamily="34" charset="0"/>
                <a:ea typeface="MS Mincho" panose="02020609040205080304" pitchFamily="49" charset="-128"/>
                <a:cs typeface="Segoe UI Semilight" panose="020B0402040204020203" pitchFamily="34" charset="0"/>
              </a:rPr>
              <a:t>     </a:t>
            </a:r>
            <a:endParaRPr lang="en-US" sz="1800" b="1" i="1">
              <a:solidFill>
                <a:srgbClr val="0F4761"/>
              </a:solidFill>
              <a:effectLst/>
              <a:latin typeface="Segoe UI Semilight" panose="020B0402040204020203" pitchFamily="34" charset="0"/>
              <a:ea typeface="MS Gothic" panose="020B0609070205080204" pitchFamily="49" charset="-128"/>
              <a:cs typeface="Segoe UI Semilight" panose="020B0402040204020203" pitchFamily="34" charset="0"/>
            </a:endParaRPr>
          </a:p>
          <a:p>
            <a:pPr marL="0" marR="0">
              <a:lnSpc>
                <a:spcPct val="116000"/>
              </a:lnSpc>
              <a:spcAft>
                <a:spcPts val="800"/>
              </a:spcAft>
              <a:buNone/>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Looking for a new way to manage and monitor your Windows device and app updates? The new Platform Updates Dashboard in SOTI MobiControl is the perfect solution.   </a:t>
            </a:r>
          </a:p>
          <a:p>
            <a:pPr marL="0" marR="0">
              <a:lnSpc>
                <a:spcPct val="116000"/>
              </a:lnSpc>
              <a:spcAft>
                <a:spcPts val="800"/>
              </a:spcAft>
              <a:buNone/>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With a single, convenient interface, IT Admins will no longer struggle to manage and monitor patches and updates across all devices. This centralized dashboard enables comprehensive patch management, using real-time monitoring for patch statuses and deployment progress.   It also allows IT Admins to easily monitor and approve patches in bulk, as well as deploy patches directly from the </a:t>
            </a:r>
            <a:r>
              <a:rPr lang="en-US" sz="1800" err="1">
                <a:effectLst/>
                <a:latin typeface="Segoe UI Semilight" panose="020B0402040204020203" pitchFamily="34" charset="0"/>
                <a:ea typeface="MS Mincho" panose="02020609040205080304" pitchFamily="49" charset="-128"/>
                <a:cs typeface="Segoe UI Semilight" panose="020B0402040204020203" pitchFamily="34" charset="0"/>
              </a:rPr>
              <a:t>dashboard.Furthermore</a:t>
            </a: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 having visibility into and control over the firmware, updates and patches on all devices, you can ensure they remain protected against security threats and vulnerabilities. </a:t>
            </a:r>
          </a:p>
          <a:p>
            <a:pPr marL="0" marR="0">
              <a:lnSpc>
                <a:spcPct val="116000"/>
              </a:lnSpc>
              <a:spcBef>
                <a:spcPts val="400"/>
              </a:spcBef>
              <a:spcAft>
                <a:spcPts val="200"/>
              </a:spcAft>
              <a:buNone/>
            </a:pPr>
            <a:endParaRPr lang="en-US" sz="1800" b="1" i="0">
              <a:solidFill>
                <a:srgbClr val="0F4761"/>
              </a:solidFill>
              <a:effectLst/>
              <a:latin typeface="Segoe UI Semilight" panose="020B0402040204020203" pitchFamily="34" charset="0"/>
              <a:ea typeface="MS Gothic" panose="020B0609070205080204" pitchFamily="49" charset="-128"/>
              <a:cs typeface="Segoe UI Semilight" panose="020B0402040204020203" pitchFamily="34" charset="0"/>
            </a:endParaRPr>
          </a:p>
          <a:p>
            <a:pPr marL="0" marR="0">
              <a:lnSpc>
                <a:spcPct val="116000"/>
              </a:lnSpc>
              <a:spcBef>
                <a:spcPts val="400"/>
              </a:spcBef>
              <a:spcAft>
                <a:spcPts val="200"/>
              </a:spcAft>
              <a:buNone/>
            </a:pPr>
            <a:r>
              <a:rPr lang="en-US" sz="1800" b="1" i="0">
                <a:solidFill>
                  <a:srgbClr val="0F4761"/>
                </a:solidFill>
                <a:effectLst/>
                <a:latin typeface="Segoe UI Semilight" panose="020B0402040204020203" pitchFamily="34" charset="0"/>
                <a:ea typeface="MS Gothic" panose="020B0609070205080204" pitchFamily="49" charset="-128"/>
                <a:cs typeface="Segoe UI Semilight" panose="020B0402040204020203" pitchFamily="34" charset="0"/>
              </a:rPr>
              <a:t>Make Windows OS Imaging Effortless </a:t>
            </a:r>
            <a:endParaRPr lang="en-US" sz="1800" b="1" i="1">
              <a:solidFill>
                <a:srgbClr val="0F4761"/>
              </a:solidFill>
              <a:effectLst/>
              <a:latin typeface="Segoe UI Semilight" panose="020B0402040204020203" pitchFamily="34" charset="0"/>
              <a:ea typeface="MS Gothic" panose="020B0609070205080204" pitchFamily="49" charset="-128"/>
              <a:cs typeface="Segoe UI Semilight" panose="020B0402040204020203" pitchFamily="34" charset="0"/>
            </a:endParaRPr>
          </a:p>
          <a:p>
            <a:pPr marL="0" marR="0">
              <a:lnSpc>
                <a:spcPct val="116000"/>
              </a:lnSpc>
              <a:spcAft>
                <a:spcPts val="800"/>
              </a:spcAft>
              <a:buNone/>
            </a:pPr>
            <a:r>
              <a:rPr lang="en-US" sz="1800">
                <a:effectLst/>
                <a:latin typeface="Segoe UI Semilight" panose="020B0402040204020203" pitchFamily="34" charset="0"/>
                <a:ea typeface="MS Mincho" panose="02020609040205080304" pitchFamily="49" charset="-128"/>
                <a:cs typeface="Segoe UI Semilight" panose="020B0402040204020203" pitchFamily="34" charset="0"/>
              </a:rPr>
              <a:t>Does creating and deploying OS images across Windows devices take too long? SOTI MobiControl now uses large-scale imaging capabilities, which makes the entire process more efficient, saving valuable time and effort. </a:t>
            </a:r>
          </a:p>
        </p:txBody>
      </p:sp>
      <p:sp>
        <p:nvSpPr>
          <p:cNvPr id="4" name="Slide Number Placeholder 3">
            <a:extLst>
              <a:ext uri="{FF2B5EF4-FFF2-40B4-BE49-F238E27FC236}">
                <a16:creationId xmlns:a16="http://schemas.microsoft.com/office/drawing/2014/main" id="{9D104AD0-85C4-3370-5BF1-13B9B4974F97}"/>
              </a:ext>
            </a:extLst>
          </p:cNvPr>
          <p:cNvSpPr>
            <a:spLocks noGrp="1"/>
          </p:cNvSpPr>
          <p:nvPr>
            <p:ph type="sldNum" sz="quarter" idx="5"/>
          </p:nvPr>
        </p:nvSpPr>
        <p:spPr/>
        <p:txBody>
          <a:bodyPr/>
          <a:lstStyle/>
          <a:p>
            <a:fld id="{971B71E0-E852-476B-8C0E-2F99D3604E87}" type="slidenum">
              <a:rPr lang="en-US" smtClean="0"/>
              <a:t>24</a:t>
            </a:fld>
            <a:endParaRPr lang="en-US"/>
          </a:p>
        </p:txBody>
      </p:sp>
    </p:spTree>
    <p:extLst>
      <p:ext uri="{BB962C8B-B14F-4D97-AF65-F5344CB8AC3E}">
        <p14:creationId xmlns:p14="http://schemas.microsoft.com/office/powerpoint/2010/main" val="2980062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627AC-D7B3-2C05-1F5A-D028F840A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39A4A-23C1-10FB-343F-F15BF9957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F871D-B3C1-7350-7ABC-8EC43C3F2DD4}"/>
              </a:ext>
            </a:extLst>
          </p:cNvPr>
          <p:cNvSpPr>
            <a:spLocks noGrp="1"/>
          </p:cNvSpPr>
          <p:nvPr>
            <p:ph type="body" idx="1"/>
          </p:nvPr>
        </p:nvSpPr>
        <p:spPr/>
        <p:txBody>
          <a:bodyPr/>
          <a:lstStyle/>
          <a:p>
            <a:r>
              <a:rPr lang="en-US" b="1"/>
              <a:t>DDM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Enhance your iOS and iPadOS management methods using Apple’s Declarative Device Management (DDM) protocol in SOTI MobiControl. When managing a fleet of iPhones and/or iPads, the goal for any organization is to precisely configure your devices to reduce network traffic and maintain both security and efficiency. However, configuring each device with the latest settings using traditional management methods is time-consuming. With SOTI MobiControl and Apple DDM, all device profile creation and deployment can be streamlined. DDM will also reduce network bandwidth and allow each device to apply configurations based on your own logical conditions. With such a proactive approach, your devices will be secure, compliant and productive.</a:t>
            </a:r>
          </a:p>
          <a:p>
            <a:endParaRPr lang="en-US" b="1"/>
          </a:p>
          <a:p>
            <a:r>
              <a:rPr lang="en-US" b="1"/>
              <a:t>Microsoft Authenticator Single Sign-On Payload </a:t>
            </a:r>
          </a:p>
          <a:p>
            <a:r>
              <a:rPr lang="en-US"/>
              <a:t>Looking to increase the security of iOS and iPadOS devices and productivity of users? Signing into essential apps multiple times throughout the workday is inefficient and error prone. The risk of security breaches also rises when a device is exposed to multiple user and password inputs. To combat these inefficiencies, register your iOS and iPadOS devices with Microsoft Entra ID and perform single sign-on with Microsoft Authentication enabled apps. Your SSO profile will seamlessly integrate with Microsoft Authenticator for automatic device registration and user authentication – keeping your devices secure and employees productive.</a:t>
            </a:r>
          </a:p>
          <a:p>
            <a:endParaRPr lang="en-US"/>
          </a:p>
        </p:txBody>
      </p:sp>
      <p:sp>
        <p:nvSpPr>
          <p:cNvPr id="4" name="Slide Number Placeholder 3">
            <a:extLst>
              <a:ext uri="{FF2B5EF4-FFF2-40B4-BE49-F238E27FC236}">
                <a16:creationId xmlns:a16="http://schemas.microsoft.com/office/drawing/2014/main" id="{BE3ED2AC-DD4D-38A1-A3D8-7A1CE8F74211}"/>
              </a:ext>
            </a:extLst>
          </p:cNvPr>
          <p:cNvSpPr>
            <a:spLocks noGrp="1"/>
          </p:cNvSpPr>
          <p:nvPr>
            <p:ph type="sldNum" sz="quarter" idx="5"/>
          </p:nvPr>
        </p:nvSpPr>
        <p:spPr/>
        <p:txBody>
          <a:bodyPr/>
          <a:lstStyle/>
          <a:p>
            <a:fld id="{971B71E0-E852-476B-8C0E-2F99D3604E87}" type="slidenum">
              <a:rPr lang="en-US" smtClean="0"/>
              <a:t>25</a:t>
            </a:fld>
            <a:endParaRPr lang="en-US"/>
          </a:p>
        </p:txBody>
      </p:sp>
    </p:spTree>
    <p:extLst>
      <p:ext uri="{BB962C8B-B14F-4D97-AF65-F5344CB8AC3E}">
        <p14:creationId xmlns:p14="http://schemas.microsoft.com/office/powerpoint/2010/main" val="2572742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C9ABA-C4AC-9BD7-4B2C-EF7CB2B8B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88067-8F56-608C-D8B1-42EA20D9A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993AF-E464-0F57-14A3-106726F1C42D}"/>
              </a:ext>
            </a:extLst>
          </p:cNvPr>
          <p:cNvSpPr>
            <a:spLocks noGrp="1"/>
          </p:cNvSpPr>
          <p:nvPr>
            <p:ph type="body" idx="1"/>
          </p:nvPr>
        </p:nvSpPr>
        <p:spPr/>
        <p:txBody>
          <a:bodyPr/>
          <a:lstStyle/>
          <a:p>
            <a:pPr marL="0" marR="0">
              <a:lnSpc>
                <a:spcPct val="116000"/>
              </a:lnSpc>
              <a:spcAft>
                <a:spcPts val="800"/>
              </a:spcAft>
              <a:buNone/>
            </a:pPr>
            <a:r>
              <a:rPr lang="en-US" sz="1200">
                <a:effectLst/>
                <a:latin typeface="Aptos" panose="020B0004020202020204" pitchFamily="34" charset="0"/>
                <a:ea typeface="MS Mincho" panose="02020609040205080304" pitchFamily="49" charset="-128"/>
                <a:cs typeface="Arial" panose="020B0604020202020204" pitchFamily="34" charset="0"/>
              </a:rPr>
              <a:t>When an organization has many Apple devices, fulfilling operating system updates for each one is tedious and time-consuming. Consequently, firmware update delays put IT Admins at risk of not meeting compliance regulations or their organization’s security initiatives. SOTI MobiControl 2025.1 has simplified the administration and enforcement of firmware policies. Now, you can easily schedule updates on Apple iOS, iPadOS and macOS powered devices. This improves device management by enhancing overall security and compliance monitoring. </a:t>
            </a:r>
          </a:p>
        </p:txBody>
      </p:sp>
      <p:sp>
        <p:nvSpPr>
          <p:cNvPr id="4" name="Slide Number Placeholder 3">
            <a:extLst>
              <a:ext uri="{FF2B5EF4-FFF2-40B4-BE49-F238E27FC236}">
                <a16:creationId xmlns:a16="http://schemas.microsoft.com/office/drawing/2014/main" id="{330833D7-E50C-D952-A992-A0E7D228B6B8}"/>
              </a:ext>
            </a:extLst>
          </p:cNvPr>
          <p:cNvSpPr>
            <a:spLocks noGrp="1"/>
          </p:cNvSpPr>
          <p:nvPr>
            <p:ph type="sldNum" sz="quarter" idx="5"/>
          </p:nvPr>
        </p:nvSpPr>
        <p:spPr/>
        <p:txBody>
          <a:bodyPr/>
          <a:lstStyle/>
          <a:p>
            <a:fld id="{971B71E0-E852-476B-8C0E-2F99D3604E87}" type="slidenum">
              <a:rPr lang="en-US" smtClean="0"/>
              <a:t>26</a:t>
            </a:fld>
            <a:endParaRPr lang="en-US"/>
          </a:p>
        </p:txBody>
      </p:sp>
    </p:spTree>
    <p:extLst>
      <p:ext uri="{BB962C8B-B14F-4D97-AF65-F5344CB8AC3E}">
        <p14:creationId xmlns:p14="http://schemas.microsoft.com/office/powerpoint/2010/main" val="468113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6314-2CEF-DF49-EDE0-7510F4E4E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2E4C-19BA-1644-B341-8D785E851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DC04D-0520-E6F4-6659-2666CEF4289C}"/>
              </a:ext>
            </a:extLst>
          </p:cNvPr>
          <p:cNvSpPr>
            <a:spLocks noGrp="1"/>
          </p:cNvSpPr>
          <p:nvPr>
            <p:ph type="body" idx="1"/>
          </p:nvPr>
        </p:nvSpPr>
        <p:spPr/>
        <p:txBody>
          <a:bodyPr/>
          <a:lstStyle/>
          <a:p>
            <a:r>
              <a:rPr lang="en-US" b="1"/>
              <a:t>Review &amp; Approve Device Enrollments</a:t>
            </a:r>
          </a:p>
          <a:p>
            <a:r>
              <a:rPr lang="en-US" b="0"/>
              <a:t>Unlock a method of ensuring that all devices that enroll are authorized to. With SOTI MobiControl, you can easily review and approve device enrollments. This way, only authorized devices gain access to SOTI MobiControl, maintaining organizational control and regulatory compliance. </a:t>
            </a:r>
          </a:p>
          <a:p>
            <a:endParaRPr lang="en-US"/>
          </a:p>
          <a:p>
            <a:r>
              <a:rPr lang="en-US" b="1"/>
              <a:t>Control App Access to Cellular &amp; Wi-Fi Networks</a:t>
            </a:r>
          </a:p>
          <a:p>
            <a:r>
              <a:rPr lang="en-US" b="0"/>
              <a:t>Some Wi-Fi or cellular networks are not secure, which means connecting to them poses a security risk for your organization’s devices. With SOTI MobiControl, you can block apps from specific cellular or Wi-Fi networks, safeguarding your sensitive information. This feature also allows you to regulate data consumption on Android devices, identify data overages and reduce high data costs moving forward.</a:t>
            </a:r>
          </a:p>
        </p:txBody>
      </p:sp>
      <p:sp>
        <p:nvSpPr>
          <p:cNvPr id="4" name="Slide Number Placeholder 3">
            <a:extLst>
              <a:ext uri="{FF2B5EF4-FFF2-40B4-BE49-F238E27FC236}">
                <a16:creationId xmlns:a16="http://schemas.microsoft.com/office/drawing/2014/main" id="{AF84FB60-757F-7690-C920-E8F5CE2F9538}"/>
              </a:ext>
            </a:extLst>
          </p:cNvPr>
          <p:cNvSpPr>
            <a:spLocks noGrp="1"/>
          </p:cNvSpPr>
          <p:nvPr>
            <p:ph type="sldNum" sz="quarter" idx="5"/>
          </p:nvPr>
        </p:nvSpPr>
        <p:spPr/>
        <p:txBody>
          <a:bodyPr/>
          <a:lstStyle/>
          <a:p>
            <a:fld id="{971B71E0-E852-476B-8C0E-2F99D3604E87}" type="slidenum">
              <a:rPr lang="en-US" smtClean="0"/>
              <a:t>27</a:t>
            </a:fld>
            <a:endParaRPr lang="en-US"/>
          </a:p>
        </p:txBody>
      </p:sp>
    </p:spTree>
    <p:extLst>
      <p:ext uri="{BB962C8B-B14F-4D97-AF65-F5344CB8AC3E}">
        <p14:creationId xmlns:p14="http://schemas.microsoft.com/office/powerpoint/2010/main" val="2415477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6C38-9048-EF88-D342-239CBEBB8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01B33-E58A-4135-B075-F2EF32BAA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3F7B7-B45D-ED91-1B16-B0280C606223}"/>
              </a:ext>
            </a:extLst>
          </p:cNvPr>
          <p:cNvSpPr>
            <a:spLocks noGrp="1"/>
          </p:cNvSpPr>
          <p:nvPr>
            <p:ph type="body" idx="1"/>
          </p:nvPr>
        </p:nvSpPr>
        <p:spPr/>
        <p:txBody>
          <a:bodyPr/>
          <a:lstStyle/>
          <a:p>
            <a:r>
              <a:rPr lang="en-US" b="1"/>
              <a:t>What is SOTI </a:t>
            </a:r>
            <a:r>
              <a:rPr lang="en-US" b="1" err="1"/>
              <a:t>XTreme</a:t>
            </a:r>
            <a:r>
              <a:rPr lang="en-US" b="1"/>
              <a:t> Hub?</a:t>
            </a:r>
            <a:r>
              <a:rPr lang="en-US" b="0"/>
              <a:t> When a device is chosen to be an </a:t>
            </a:r>
            <a:r>
              <a:rPr lang="en-US" b="0" err="1"/>
              <a:t>XTreme</a:t>
            </a:r>
            <a:r>
              <a:rPr lang="en-US" b="0"/>
              <a:t> Hub, it distributes data to other devices, instead of a server sending data to hundreds of devices. This process reduces server load and streamlines the method of data distribution.</a:t>
            </a:r>
            <a:endParaRPr lang="en-US" b="1"/>
          </a:p>
          <a:p>
            <a:endParaRPr lang="en-US" b="1"/>
          </a:p>
          <a:p>
            <a:r>
              <a:rPr lang="en-US" b="1"/>
              <a:t>Multiple </a:t>
            </a:r>
            <a:r>
              <a:rPr lang="en-US" b="1" err="1"/>
              <a:t>XTreme</a:t>
            </a:r>
            <a:r>
              <a:rPr lang="en-US" b="1"/>
              <a:t> Hubs</a:t>
            </a:r>
            <a:r>
              <a:rPr lang="en-US"/>
              <a:t>: Assign multiple </a:t>
            </a:r>
            <a:r>
              <a:rPr lang="en-US" err="1"/>
              <a:t>XTreme</a:t>
            </a:r>
            <a:r>
              <a:rPr lang="en-US"/>
              <a:t> Hubs to a device group to ensure flexible and robust data deployments. </a:t>
            </a:r>
          </a:p>
          <a:p>
            <a:endParaRPr lang="en-US"/>
          </a:p>
          <a:p>
            <a:r>
              <a:rPr lang="en-US" b="1"/>
              <a:t>Android App Support: </a:t>
            </a:r>
            <a:r>
              <a:rPr lang="en-US" b="0"/>
              <a:t>Unlock Android app support through SOTI MobiControl App Policies</a:t>
            </a:r>
          </a:p>
          <a:p>
            <a:endParaRPr lang="en-US" b="0"/>
          </a:p>
          <a:p>
            <a:r>
              <a:rPr lang="en-US" b="1"/>
              <a:t>IP-Based Certificate Binding: </a:t>
            </a:r>
            <a:r>
              <a:rPr lang="en-US" b="0"/>
              <a:t>Utilize secure IP-based certificate binding for enhanced device protection.</a:t>
            </a:r>
          </a:p>
          <a:p>
            <a:endParaRPr lang="en-US" b="0"/>
          </a:p>
          <a:p>
            <a:r>
              <a:rPr lang="en-US" b="1"/>
              <a:t>Automatic Fallback: </a:t>
            </a:r>
            <a:r>
              <a:rPr lang="en-US" b="0"/>
              <a:t>Set up an automatic back-up to the Deployment Service to ensure seamless data deployment. In the event your chosen </a:t>
            </a:r>
            <a:r>
              <a:rPr lang="en-US" b="0" err="1"/>
              <a:t>XTreme</a:t>
            </a:r>
            <a:r>
              <a:rPr lang="en-US" b="0"/>
              <a:t> Hub is not accessible, this back-up will ensure the data is deployed seamlessly.</a:t>
            </a:r>
            <a:endParaRPr lang="en-US" b="1"/>
          </a:p>
        </p:txBody>
      </p:sp>
      <p:sp>
        <p:nvSpPr>
          <p:cNvPr id="4" name="Slide Number Placeholder 3">
            <a:extLst>
              <a:ext uri="{FF2B5EF4-FFF2-40B4-BE49-F238E27FC236}">
                <a16:creationId xmlns:a16="http://schemas.microsoft.com/office/drawing/2014/main" id="{8CA71281-2005-433B-D48A-D557EAF21787}"/>
              </a:ext>
            </a:extLst>
          </p:cNvPr>
          <p:cNvSpPr>
            <a:spLocks noGrp="1"/>
          </p:cNvSpPr>
          <p:nvPr>
            <p:ph type="sldNum" sz="quarter" idx="5"/>
          </p:nvPr>
        </p:nvSpPr>
        <p:spPr/>
        <p:txBody>
          <a:bodyPr/>
          <a:lstStyle/>
          <a:p>
            <a:fld id="{971B71E0-E852-476B-8C0E-2F99D3604E87}" type="slidenum">
              <a:rPr lang="en-US" smtClean="0"/>
              <a:t>28</a:t>
            </a:fld>
            <a:endParaRPr lang="en-US"/>
          </a:p>
        </p:txBody>
      </p:sp>
    </p:spTree>
    <p:extLst>
      <p:ext uri="{BB962C8B-B14F-4D97-AF65-F5344CB8AC3E}">
        <p14:creationId xmlns:p14="http://schemas.microsoft.com/office/powerpoint/2010/main" val="2054599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51B4BA-6B84-4529-9D98-2CEBB4EB0A51}" type="slidenum">
              <a:rPr lang="en-US" smtClean="0"/>
              <a:pPr/>
              <a:t>29</a:t>
            </a:fld>
            <a:endParaRPr lang="en-US"/>
          </a:p>
        </p:txBody>
      </p:sp>
    </p:spTree>
    <p:extLst>
      <p:ext uri="{BB962C8B-B14F-4D97-AF65-F5344CB8AC3E}">
        <p14:creationId xmlns:p14="http://schemas.microsoft.com/office/powerpoint/2010/main" val="2677304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151B4BA-6B84-4529-9D98-2CEBB4EB0A51}" type="slidenum">
              <a:rPr lang="en-US" smtClean="0"/>
              <a:pPr/>
              <a:t>30</a:t>
            </a:fld>
            <a:endParaRPr lang="en-US"/>
          </a:p>
        </p:txBody>
      </p:sp>
    </p:spTree>
    <p:extLst>
      <p:ext uri="{BB962C8B-B14F-4D97-AF65-F5344CB8AC3E}">
        <p14:creationId xmlns:p14="http://schemas.microsoft.com/office/powerpoint/2010/main" val="121533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Segoe UI Semibold" panose="020B0702040204020203" pitchFamily="34" charset="0"/>
                <a:cs typeface="Segoe UI Semibold" panose="020B0702040204020203" pitchFamily="34" charset="0"/>
              </a:rPr>
              <a:t>Fast Deployment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22222"/>
                </a:solidFill>
                <a:effectLst/>
                <a:latin typeface="Rubik"/>
              </a:rPr>
              <a:t>SOTI MobiControl offers many different methods for rapid enrollment and provisioning, including: SOTI Stage, Apple DEP, Android Zero-Touch Enrollment, Samsung KME, Windows Autopilot and Zebra </a:t>
            </a:r>
            <a:r>
              <a:rPr lang="en-US" b="0" i="0" err="1">
                <a:solidFill>
                  <a:srgbClr val="222222"/>
                </a:solidFill>
                <a:effectLst/>
                <a:latin typeface="Rubik"/>
              </a:rPr>
              <a:t>StageNow</a:t>
            </a:r>
            <a:endParaRPr lang="en-US" b="0" i="0">
              <a:solidFill>
                <a:srgbClr val="222222"/>
              </a:solidFill>
              <a:effectLst/>
              <a:latin typeface="Rubi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Configure Wi-Fi/VPN and device settings and features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22222"/>
                </a:solidFill>
                <a:effectLst/>
                <a:latin typeface="Rubik"/>
              </a:rPr>
              <a:t>Manage and support any deployment scenario: Bring Your Own Device (BYOD), Corporately Owned, Business Only (COBO), Choose Your Own Device (CYOD) and Corporately Owned, Personally Enabled (COPE)</a:t>
            </a:r>
            <a:endParaRPr lang="en-US" sz="1200">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Segoe UI Semilight" panose="020B04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Segoe UI Semibold" panose="020B0702040204020203" pitchFamily="34" charset="0"/>
                <a:cs typeface="Segoe UI Semibold" panose="020B0702040204020203" pitchFamily="34" charset="0"/>
              </a:rPr>
              <a:t>Powerful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22222"/>
                </a:solidFill>
                <a:effectLst/>
                <a:latin typeface="Rubik"/>
              </a:rPr>
              <a:t>Wipe corporate data if devices are lost or stolen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Lockdown corporate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Keep data safe with file encryption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Remotely lock, wipe or back-up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Restrict applications and features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Authenticate user access to corporate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a:solidFill>
                <a:srgbClr val="222222"/>
              </a:solidFill>
              <a:effectLst/>
              <a:latin typeface="Rubik"/>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Segoe UI Semibold" panose="020B0702040204020203" pitchFamily="34" charset="0"/>
                <a:cs typeface="Segoe UI Semibold" panose="020B0702040204020203" pitchFamily="34" charset="0"/>
              </a:rPr>
              <a:t>Proactive Monitoring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22222"/>
                </a:solidFill>
                <a:effectLst/>
                <a:latin typeface="Rubik"/>
              </a:rPr>
              <a:t>Detect unsecured, jail broken, rooted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Receive location-based alerts based on geofences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Ensure devices are compliant with corporate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a:solidFill>
                <a:srgbClr val="222222"/>
              </a:solidFill>
              <a:effectLst/>
              <a:latin typeface="Rubik"/>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Segoe UI Semibold" panose="020B0702040204020203" pitchFamily="34" charset="0"/>
                <a:cs typeface="Segoe UI Semibold" panose="020B0702040204020203" pitchFamily="34" charset="0"/>
              </a:rPr>
              <a:t>Accurate Tracking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22222"/>
                </a:solidFill>
                <a:effectLst/>
                <a:latin typeface="Rubik"/>
              </a:rPr>
              <a:t>Track where devices have been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Find lost or stolen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22222"/>
                </a:solidFill>
                <a:effectLst/>
                <a:latin typeface="Rubik"/>
                <a:cs typeface="Segoe UI Semibold" panose="020B0702040204020203" pitchFamily="34" charset="0"/>
              </a:rPr>
              <a:t>Know what devices have which software on them</a:t>
            </a:r>
            <a:endParaRPr lang="en-US" sz="1200">
              <a:latin typeface="Segoe UI Semibold" panose="020B0702040204020203" pitchFamily="34" charset="0"/>
              <a:cs typeface="Segoe UI Semibold" panose="020B07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Segoe UI Semibold" panose="020B0702040204020203" pitchFamily="34" charset="0"/>
              <a:cs typeface="Segoe UI Semibold" panose="020B0702040204020203" pitchFamily="34" charset="0"/>
            </a:endParaRPr>
          </a:p>
          <a:p>
            <a:endParaRPr lang="en-US"/>
          </a:p>
        </p:txBody>
      </p:sp>
      <p:sp>
        <p:nvSpPr>
          <p:cNvPr id="4" name="Slide Number Placeholder 3"/>
          <p:cNvSpPr>
            <a:spLocks noGrp="1"/>
          </p:cNvSpPr>
          <p:nvPr>
            <p:ph type="sldNum" sz="quarter" idx="5"/>
          </p:nvPr>
        </p:nvSpPr>
        <p:spPr/>
        <p:txBody>
          <a:bodyPr/>
          <a:lstStyle/>
          <a:p>
            <a:fld id="{1151B4BA-6B84-4529-9D98-2CEBB4EB0A51}" type="slidenum">
              <a:rPr lang="en-US" smtClean="0"/>
              <a:pPr/>
              <a:t>5</a:t>
            </a:fld>
            <a:endParaRPr lang="en-US"/>
          </a:p>
        </p:txBody>
      </p:sp>
    </p:spTree>
    <p:extLst>
      <p:ext uri="{BB962C8B-B14F-4D97-AF65-F5344CB8AC3E}">
        <p14:creationId xmlns:p14="http://schemas.microsoft.com/office/powerpoint/2010/main" val="74499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Segoe UI Semibold" panose="020B0702040204020203" pitchFamily="34" charset="0"/>
                <a:cs typeface="Segoe UI Semibold" panose="020B0702040204020203" pitchFamily="34" charset="0"/>
              </a:rPr>
              <a:t>Operational Intelligence</a:t>
            </a:r>
          </a:p>
          <a:p>
            <a:pPr algn="l" rtl="0">
              <a:lnSpc>
                <a:spcPts val="2025"/>
              </a:lnSpc>
            </a:pPr>
            <a:r>
              <a:rPr lang="en-US" b="0" i="0" u="none" strike="noStrike">
                <a:solidFill>
                  <a:srgbClr val="707070"/>
                </a:solidFill>
                <a:effectLst/>
                <a:latin typeface="Rubik"/>
              </a:rPr>
              <a:t>Unlock key performance metrics about your device fleet. Easily recognize areas that impact operational costs and make smarter, data-driven decisions to improve your mobile strategy and maintain peak efficiency.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707070"/>
              </a:solidFill>
              <a:effectLst/>
              <a:latin typeface="Rub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none" strike="noStrike">
                <a:solidFill>
                  <a:srgbClr val="707070"/>
                </a:solidFill>
                <a:effectLst/>
                <a:latin typeface="Rubik"/>
              </a:rPr>
              <a:t>Visualization</a:t>
            </a:r>
          </a:p>
          <a:p>
            <a:pPr algn="l" rtl="0">
              <a:lnSpc>
                <a:spcPts val="2025"/>
              </a:lnSpc>
            </a:pPr>
            <a:r>
              <a:rPr lang="en-US" b="0" i="0" u="none" strike="noStrike">
                <a:solidFill>
                  <a:srgbClr val="707070"/>
                </a:solidFill>
                <a:effectLst/>
                <a:latin typeface="Rubik"/>
              </a:rPr>
              <a:t>Visualize your operations in real-time. Gain a holistic view of your mobile operations by accessing device and business data together. Identify the root cause of problems and gain a deeper understanding of your business.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707070"/>
              </a:solidFill>
              <a:effectLst/>
              <a:latin typeface="Rub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none" strike="noStrike">
                <a:solidFill>
                  <a:srgbClr val="707070"/>
                </a:solidFill>
                <a:effectLst/>
                <a:latin typeface="Rubik"/>
              </a:rPr>
              <a:t>Advanced Diagnostics</a:t>
            </a:r>
          </a:p>
          <a:p>
            <a:pPr algn="l" rtl="0">
              <a:lnSpc>
                <a:spcPts val="2025"/>
              </a:lnSpc>
            </a:pPr>
            <a:r>
              <a:rPr lang="en-US" b="0" i="0" u="none" strike="noStrike">
                <a:solidFill>
                  <a:srgbClr val="707070"/>
                </a:solidFill>
                <a:effectLst/>
                <a:latin typeface="Rubik"/>
              </a:rPr>
              <a:t>Solve problems faster, reduce downtime and improve productivity for IT staff and end users. Remote Control into devices and access advanced tools to diagnose and solve issues within seconds.</a:t>
            </a:r>
          </a:p>
          <a:p>
            <a:pPr algn="l" rtl="0">
              <a:lnSpc>
                <a:spcPts val="2025"/>
              </a:lnSpc>
            </a:pPr>
            <a:endParaRPr lang="en-US" b="0" i="0" u="none" strike="noStrike">
              <a:solidFill>
                <a:srgbClr val="707070"/>
              </a:solidFill>
              <a:effectLst/>
              <a:latin typeface="Rubik"/>
            </a:endParaRPr>
          </a:p>
          <a:p>
            <a:pPr algn="l" rtl="0">
              <a:lnSpc>
                <a:spcPts val="2025"/>
              </a:lnSpc>
            </a:pPr>
            <a:r>
              <a:rPr lang="en-US" b="1" i="0" u="none" strike="noStrike">
                <a:solidFill>
                  <a:srgbClr val="707070"/>
                </a:solidFill>
                <a:effectLst/>
                <a:latin typeface="Rubik"/>
              </a:rPr>
              <a:t>Alerting Systems</a:t>
            </a:r>
          </a:p>
          <a:p>
            <a:pPr marL="0" marR="0" lvl="0" indent="0" algn="l" defTabSz="914400" rtl="0" eaLnBrk="1" fontAlgn="auto" latinLnBrk="0" hangingPunct="1">
              <a:lnSpc>
                <a:spcPts val="2025"/>
              </a:lnSpc>
              <a:spcBef>
                <a:spcPts val="0"/>
              </a:spcBef>
              <a:spcAft>
                <a:spcPts val="0"/>
              </a:spcAft>
              <a:buClrTx/>
              <a:buSzTx/>
              <a:buFontTx/>
              <a:buNone/>
              <a:tabLst/>
              <a:defRPr/>
            </a:pPr>
            <a:r>
              <a:rPr lang="en-US" b="0" i="0" u="none" strike="noStrike">
                <a:solidFill>
                  <a:srgbClr val="707070"/>
                </a:solidFill>
                <a:effectLst/>
                <a:latin typeface="Rubik"/>
              </a:rPr>
              <a:t>Notify IT staff in real-time when key measures affect the operation of devices in the field. Avoid data overages, excessive battery drain, downtime from physical drops and more. Improve productivity, lower costs and minimize downtime.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u="none" strike="noStrike">
              <a:solidFill>
                <a:srgbClr val="707070"/>
              </a:solidFill>
              <a:effectLst/>
              <a:latin typeface="Rub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none" strike="noStrike">
                <a:solidFill>
                  <a:srgbClr val="707070"/>
                </a:solidFill>
                <a:effectLst/>
                <a:latin typeface="Rubik"/>
              </a:rPr>
              <a:t>Incident Management</a:t>
            </a:r>
          </a:p>
          <a:p>
            <a:pPr algn="l" rtl="0">
              <a:lnSpc>
                <a:spcPts val="2025"/>
              </a:lnSpc>
            </a:pPr>
            <a:r>
              <a:rPr lang="en-US" b="0" i="0" u="none" strike="noStrike">
                <a:solidFill>
                  <a:srgbClr val="707070"/>
                </a:solidFill>
                <a:effectLst/>
                <a:latin typeface="Rubik"/>
              </a:rPr>
              <a:t>Minimize problem resolution times and enable efficient support workflows. Easily submit and manage support tickets.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u="none" strike="noStrike">
              <a:solidFill>
                <a:srgbClr val="707070"/>
              </a:solidFill>
              <a:effectLst/>
              <a:latin typeface="Rub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none" strike="noStrike">
                <a:solidFill>
                  <a:srgbClr val="707070"/>
                </a:solidFill>
                <a:effectLst/>
                <a:latin typeface="Rubik"/>
              </a:rPr>
              <a:t>Live Support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707070"/>
                </a:solidFill>
                <a:effectLst/>
                <a:latin typeface="Rubik"/>
              </a:rPr>
              <a:t>Next-level support is available via live text, voice and video chat. Enhance the support experience with end users and keep your business running smoothly.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u="none" strike="noStrike">
              <a:solidFill>
                <a:srgbClr val="707070"/>
              </a:solidFill>
              <a:effectLst/>
              <a:latin typeface="Rub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Segoe UI Semibold" panose="020B0702040204020203" pitchFamily="34" charset="0"/>
              <a:cs typeface="Segoe UI Semibold" panose="020B0702040204020203" pitchFamily="34" charset="0"/>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6</a:t>
            </a:fld>
            <a:endParaRPr lang="en-US"/>
          </a:p>
        </p:txBody>
      </p:sp>
    </p:spTree>
    <p:extLst>
      <p:ext uri="{BB962C8B-B14F-4D97-AF65-F5344CB8AC3E}">
        <p14:creationId xmlns:p14="http://schemas.microsoft.com/office/powerpoint/2010/main" val="200587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8</a:t>
            </a:fld>
            <a:endParaRPr lang="en-US"/>
          </a:p>
        </p:txBody>
      </p:sp>
    </p:spTree>
    <p:extLst>
      <p:ext uri="{BB962C8B-B14F-4D97-AF65-F5344CB8AC3E}">
        <p14:creationId xmlns:p14="http://schemas.microsoft.com/office/powerpoint/2010/main" val="93825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9</a:t>
            </a:fld>
            <a:endParaRPr lang="en-US"/>
          </a:p>
        </p:txBody>
      </p:sp>
    </p:spTree>
    <p:extLst>
      <p:ext uri="{BB962C8B-B14F-4D97-AF65-F5344CB8AC3E}">
        <p14:creationId xmlns:p14="http://schemas.microsoft.com/office/powerpoint/2010/main" val="86749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10</a:t>
            </a:fld>
            <a:endParaRPr lang="en-US"/>
          </a:p>
        </p:txBody>
      </p:sp>
    </p:spTree>
    <p:extLst>
      <p:ext uri="{BB962C8B-B14F-4D97-AF65-F5344CB8AC3E}">
        <p14:creationId xmlns:p14="http://schemas.microsoft.com/office/powerpoint/2010/main" val="1251355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11</a:t>
            </a:fld>
            <a:endParaRPr lang="en-US"/>
          </a:p>
        </p:txBody>
      </p:sp>
    </p:spTree>
    <p:extLst>
      <p:ext uri="{BB962C8B-B14F-4D97-AF65-F5344CB8AC3E}">
        <p14:creationId xmlns:p14="http://schemas.microsoft.com/office/powerpoint/2010/main" val="237949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latin typeface="Segoe UI Semilight"/>
              <a:cs typeface="Segoe UI Semilight"/>
            </a:endParaRPr>
          </a:p>
          <a:p>
            <a:pPr marL="628650" lvl="1" indent="-171450">
              <a:buFont typeface="Arial" panose="020B0604020202020204" pitchFamily="34" charset="0"/>
              <a:buChar char="•"/>
            </a:pPr>
            <a:endParaRPr lang="en-US">
              <a:latin typeface="Segoe UI Semilight"/>
              <a:cs typeface="Segoe UI Semilight"/>
            </a:endParaRPr>
          </a:p>
          <a:p>
            <a:pPr marL="171450" indent="-171450">
              <a:buFont typeface="Arial" panose="020B0604020202020204" pitchFamily="34" charset="0"/>
              <a:buChar char="•"/>
            </a:pPr>
            <a:endParaRPr lang="en-US">
              <a:latin typeface="Segoe UI Semilight"/>
              <a:cs typeface="Segoe UI Semilight"/>
            </a:endParaRPr>
          </a:p>
          <a:p>
            <a:endParaRPr lang="en-US"/>
          </a:p>
          <a:p>
            <a:endParaRPr lang="en-US">
              <a:solidFill>
                <a:srgbClr val="E7E6E6"/>
              </a:solidFill>
              <a:cs typeface="Segoe UI Semilight"/>
            </a:endParaRPr>
          </a:p>
        </p:txBody>
      </p:sp>
      <p:sp>
        <p:nvSpPr>
          <p:cNvPr id="4" name="Slide Number Placeholder 3"/>
          <p:cNvSpPr>
            <a:spLocks noGrp="1"/>
          </p:cNvSpPr>
          <p:nvPr>
            <p:ph type="sldNum" sz="quarter" idx="5"/>
          </p:nvPr>
        </p:nvSpPr>
        <p:spPr/>
        <p:txBody>
          <a:bodyPr/>
          <a:lstStyle/>
          <a:p>
            <a:fld id="{1151B4BA-6B84-4529-9D98-2CEBB4EB0A51}" type="slidenum">
              <a:rPr lang="en-US" smtClean="0"/>
              <a:pPr/>
              <a:t>12</a:t>
            </a:fld>
            <a:endParaRPr lang="en-US"/>
          </a:p>
        </p:txBody>
      </p:sp>
    </p:spTree>
    <p:extLst>
      <p:ext uri="{BB962C8B-B14F-4D97-AF65-F5344CB8AC3E}">
        <p14:creationId xmlns:p14="http://schemas.microsoft.com/office/powerpoint/2010/main" val="447989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151D9A-5219-4EEF-A422-B9587D35865F}"/>
              </a:ext>
            </a:extLst>
          </p:cNvPr>
          <p:cNvSpPr/>
          <p:nvPr userDrawn="1"/>
        </p:nvSpPr>
        <p:spPr>
          <a:xfrm rot="5400000">
            <a:off x="4035942" y="-1298058"/>
            <a:ext cx="4120116" cy="12192000"/>
          </a:xfrm>
          <a:prstGeom prst="rect">
            <a:avLst/>
          </a:prstGeom>
          <a:gradFill>
            <a:gsLst>
              <a:gs pos="0">
                <a:schemeClr val="accent1">
                  <a:lumMod val="5000"/>
                  <a:lumOff val="95000"/>
                  <a:alpha val="0"/>
                </a:schemeClr>
              </a:gs>
              <a:gs pos="100000">
                <a:schemeClr val="bg1">
                  <a:alpha val="7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ctrTitle" hasCustomPrompt="1"/>
          </p:nvPr>
        </p:nvSpPr>
        <p:spPr>
          <a:xfrm>
            <a:off x="340944" y="476134"/>
            <a:ext cx="11572633" cy="732896"/>
          </a:xfrm>
          <a:prstGeom prst="rect">
            <a:avLst/>
          </a:prstGeom>
        </p:spPr>
        <p:txBody>
          <a:bodyPr anchor="b">
            <a:normAutofit/>
          </a:bodyPr>
          <a:lstStyle>
            <a:lvl1pPr algn="l">
              <a:defRPr sz="4000">
                <a:solidFill>
                  <a:schemeClr val="bg2"/>
                </a:solidFill>
                <a:latin typeface="Segoe UI Semilight" panose="020B0402040204020203" pitchFamily="34" charset="0"/>
                <a:cs typeface="Segoe UI Semilight" panose="020B0402040204020203" pitchFamily="34" charset="0"/>
              </a:defRPr>
            </a:lvl1pPr>
          </a:lstStyle>
          <a:p>
            <a:r>
              <a:rPr lang="en-US"/>
              <a:t>Headline Title Here</a:t>
            </a:r>
            <a:endParaRPr lang="en-CA"/>
          </a:p>
        </p:txBody>
      </p:sp>
      <p:sp>
        <p:nvSpPr>
          <p:cNvPr id="12" name="Subtitle 2"/>
          <p:cNvSpPr>
            <a:spLocks noGrp="1"/>
          </p:cNvSpPr>
          <p:nvPr>
            <p:ph type="subTitle" idx="1" hasCustomPrompt="1"/>
          </p:nvPr>
        </p:nvSpPr>
        <p:spPr>
          <a:xfrm>
            <a:off x="340945" y="1316183"/>
            <a:ext cx="11572632" cy="523084"/>
          </a:xfrm>
          <a:prstGeom prst="rect">
            <a:avLst/>
          </a:prstGeom>
        </p:spPr>
        <p:txBody>
          <a:bodyPr/>
          <a:lstStyle>
            <a:lvl1pPr marL="0" indent="0" algn="l">
              <a:buNone/>
              <a:defRPr sz="2400">
                <a:solidFill>
                  <a:srgbClr val="4CBAE7"/>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headline</a:t>
            </a:r>
            <a:endParaRPr lang="en-CA"/>
          </a:p>
        </p:txBody>
      </p:sp>
      <p:sp>
        <p:nvSpPr>
          <p:cNvPr id="13" name="Content Placeholder 2"/>
          <p:cNvSpPr>
            <a:spLocks noGrp="1"/>
          </p:cNvSpPr>
          <p:nvPr>
            <p:ph idx="10" hasCustomPrompt="1"/>
          </p:nvPr>
        </p:nvSpPr>
        <p:spPr>
          <a:xfrm>
            <a:off x="340945" y="1976585"/>
            <a:ext cx="5159375" cy="4134069"/>
          </a:xfrm>
          <a:prstGeom prst="rect">
            <a:avLst/>
          </a:prstGeom>
        </p:spPr>
        <p:txBody>
          <a:bodyPr>
            <a:normAutofit/>
          </a:bodyPr>
          <a:lstStyle>
            <a:lvl1pPr marL="0" indent="0">
              <a:lnSpc>
                <a:spcPct val="120000"/>
              </a:lnSpc>
              <a:buClr>
                <a:srgbClr val="57A0D3"/>
              </a:buClr>
              <a:buFontTx/>
              <a:buNone/>
              <a:defRPr sz="2000" baseline="0">
                <a:solidFill>
                  <a:srgbClr val="62656A"/>
                </a:solidFill>
                <a:latin typeface="Segoe UI Semilight" panose="020B0402040204020203" pitchFamily="34" charset="0"/>
                <a:cs typeface="Segoe UI Semilight" panose="020B0402040204020203" pitchFamily="34" charset="0"/>
              </a:defRPr>
            </a:lvl1pPr>
            <a:lvl2pPr marL="457200" indent="0">
              <a:lnSpc>
                <a:spcPct val="120000"/>
              </a:lnSpc>
              <a:buClr>
                <a:srgbClr val="34526E"/>
              </a:buClr>
              <a:buFontTx/>
              <a:buNone/>
              <a:defRPr sz="2000">
                <a:solidFill>
                  <a:srgbClr val="62656A"/>
                </a:solidFill>
                <a:latin typeface="Segoe UI Semilight" panose="020B0402040204020203" pitchFamily="34" charset="0"/>
                <a:cs typeface="Segoe UI Semilight" panose="020B0402040204020203" pitchFamily="34" charset="0"/>
              </a:defRPr>
            </a:lvl2pPr>
            <a:lvl3pPr marL="914400" indent="0">
              <a:lnSpc>
                <a:spcPct val="120000"/>
              </a:lnSpc>
              <a:buClr>
                <a:srgbClr val="34526E"/>
              </a:buClr>
              <a:buFontTx/>
              <a:buNone/>
              <a:defRPr sz="2000">
                <a:solidFill>
                  <a:srgbClr val="62656A"/>
                </a:solidFill>
                <a:latin typeface="Segoe UI Semilight" panose="020B0402040204020203" pitchFamily="34" charset="0"/>
                <a:cs typeface="Segoe UI Semilight" panose="020B0402040204020203" pitchFamily="34" charset="0"/>
              </a:defRPr>
            </a:lvl3pPr>
            <a:lvl4pPr marL="1371600" indent="0">
              <a:lnSpc>
                <a:spcPct val="120000"/>
              </a:lnSpc>
              <a:buClr>
                <a:srgbClr val="34526E"/>
              </a:buClr>
              <a:buFontTx/>
              <a:buNone/>
              <a:defRPr sz="2000">
                <a:solidFill>
                  <a:srgbClr val="62656A"/>
                </a:solidFill>
                <a:latin typeface="Segoe UI Semilight" panose="020B0402040204020203" pitchFamily="34" charset="0"/>
                <a:cs typeface="Segoe UI Semilight" panose="020B0402040204020203" pitchFamily="34" charset="0"/>
              </a:defRPr>
            </a:lvl4pPr>
            <a:lvl5pPr marL="1828800" indent="0">
              <a:lnSpc>
                <a:spcPct val="120000"/>
              </a:lnSpc>
              <a:buClr>
                <a:srgbClr val="34526E"/>
              </a:buClr>
              <a:buFontTx/>
              <a:buNone/>
              <a:defRPr sz="2000">
                <a:solidFill>
                  <a:srgbClr val="62656A"/>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2"/>
          <p:cNvSpPr>
            <a:spLocks noGrp="1"/>
          </p:cNvSpPr>
          <p:nvPr>
            <p:ph idx="11" hasCustomPrompt="1"/>
          </p:nvPr>
        </p:nvSpPr>
        <p:spPr>
          <a:xfrm>
            <a:off x="5706208" y="1976586"/>
            <a:ext cx="6207369" cy="3993392"/>
          </a:xfrm>
          <a:prstGeom prst="rect">
            <a:avLst/>
          </a:prstGeom>
        </p:spPr>
        <p:txBody>
          <a:bodyPr>
            <a:normAutofit/>
          </a:bodyPr>
          <a:lstStyle>
            <a:lvl1pPr marL="0" indent="0">
              <a:lnSpc>
                <a:spcPct val="120000"/>
              </a:lnSpc>
              <a:buClr>
                <a:srgbClr val="57A0D3"/>
              </a:buClr>
              <a:buFontTx/>
              <a:buNone/>
              <a:defRPr sz="1800" baseline="0">
                <a:solidFill>
                  <a:srgbClr val="62656A"/>
                </a:solidFill>
                <a:latin typeface="Segoe UI Semilight" panose="020B0402040204020203" pitchFamily="34" charset="0"/>
                <a:cs typeface="Segoe UI Semilight" panose="020B0402040204020203" pitchFamily="34" charset="0"/>
              </a:defRPr>
            </a:lvl1pPr>
            <a:lvl2pPr marL="4572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2pPr>
            <a:lvl3pPr marL="9144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3pPr>
            <a:lvl4pPr marL="13716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4pPr>
            <a:lvl5pPr marL="18288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5pPr>
          </a:lstStyle>
          <a:p>
            <a:pPr lvl="0"/>
            <a:r>
              <a:rPr lang="en-US"/>
              <a:t>Insert table, chart, smart graphic, picture, online picture or video from the icons below</a:t>
            </a:r>
          </a:p>
        </p:txBody>
      </p:sp>
      <p:pic>
        <p:nvPicPr>
          <p:cNvPr id="3" name="Picture 2" descr="A blue letter o on a black background&#10;&#10;Description automatically generated">
            <a:extLst>
              <a:ext uri="{FF2B5EF4-FFF2-40B4-BE49-F238E27FC236}">
                <a16:creationId xmlns:a16="http://schemas.microsoft.com/office/drawing/2014/main" id="{EE0CA144-B1C7-9C72-D482-7AF6CE1432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9054" y="6296251"/>
            <a:ext cx="1094332" cy="258052"/>
          </a:xfrm>
          <a:prstGeom prst="rect">
            <a:avLst/>
          </a:prstGeom>
        </p:spPr>
      </p:pic>
    </p:spTree>
    <p:extLst>
      <p:ext uri="{BB962C8B-B14F-4D97-AF65-F5344CB8AC3E}">
        <p14:creationId xmlns:p14="http://schemas.microsoft.com/office/powerpoint/2010/main" val="139823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090CA8-F104-46C6-BA09-D4D3E361CD4D}"/>
              </a:ext>
            </a:extLst>
          </p:cNvPr>
          <p:cNvSpPr/>
          <p:nvPr userDrawn="1"/>
        </p:nvSpPr>
        <p:spPr>
          <a:xfrm rot="5400000">
            <a:off x="4035942" y="-1298058"/>
            <a:ext cx="4120116" cy="12192000"/>
          </a:xfrm>
          <a:prstGeom prst="rect">
            <a:avLst/>
          </a:prstGeom>
          <a:gradFill>
            <a:gsLst>
              <a:gs pos="0">
                <a:schemeClr val="accent1">
                  <a:lumMod val="5000"/>
                  <a:lumOff val="95000"/>
                  <a:alpha val="0"/>
                </a:schemeClr>
              </a:gs>
              <a:gs pos="100000">
                <a:schemeClr val="bg1">
                  <a:alpha val="7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EC7EC82D-D9E0-40D8-B755-E744EDCC7E09}"/>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4" name="Title 1"/>
          <p:cNvSpPr>
            <a:spLocks noGrp="1"/>
          </p:cNvSpPr>
          <p:nvPr>
            <p:ph type="title" hasCustomPrompt="1"/>
          </p:nvPr>
        </p:nvSpPr>
        <p:spPr>
          <a:xfrm>
            <a:off x="0" y="2837388"/>
            <a:ext cx="12192000" cy="786343"/>
          </a:xfrm>
          <a:prstGeom prst="rect">
            <a:avLst/>
          </a:prstGeom>
        </p:spPr>
        <p:txBody>
          <a:bodyPr/>
          <a:lstStyle>
            <a:lvl1pPr algn="ctr">
              <a:defRPr>
                <a:solidFill>
                  <a:schemeClr val="bg1"/>
                </a:solidFill>
                <a:latin typeface="Segoe UI Semilight" panose="020B0402040204020203" pitchFamily="34" charset="0"/>
              </a:defRPr>
            </a:lvl1pPr>
          </a:lstStyle>
          <a:p>
            <a:r>
              <a:rPr lang="en-US"/>
              <a:t>Questions?</a:t>
            </a:r>
          </a:p>
        </p:txBody>
      </p:sp>
      <p:pic>
        <p:nvPicPr>
          <p:cNvPr id="3" name="Picture 2" descr="A blue letter o on a black background&#10;&#10;Description automatically generated">
            <a:extLst>
              <a:ext uri="{FF2B5EF4-FFF2-40B4-BE49-F238E27FC236}">
                <a16:creationId xmlns:a16="http://schemas.microsoft.com/office/drawing/2014/main" id="{5DE5511C-5E27-3B2F-A888-EFC6C9CB8D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9054" y="6296251"/>
            <a:ext cx="1094332" cy="258052"/>
          </a:xfrm>
          <a:prstGeom prst="rect">
            <a:avLst/>
          </a:prstGeom>
        </p:spPr>
      </p:pic>
    </p:spTree>
    <p:extLst>
      <p:ext uri="{BB962C8B-B14F-4D97-AF65-F5344CB8AC3E}">
        <p14:creationId xmlns:p14="http://schemas.microsoft.com/office/powerpoint/2010/main" val="259715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4BB7D314-7EF0-E44E-ADA1-ACC19AAEB773}"/>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t="1246" r="9206"/>
          <a:stretch/>
        </p:blipFill>
        <p:spPr>
          <a:xfrm>
            <a:off x="4489772" y="0"/>
            <a:ext cx="7702228" cy="6858000"/>
          </a:xfrm>
          <a:prstGeom prst="rect">
            <a:avLst/>
          </a:prstGeom>
        </p:spPr>
      </p:pic>
      <p:sp>
        <p:nvSpPr>
          <p:cNvPr id="14" name="Title 1">
            <a:extLst>
              <a:ext uri="{FF2B5EF4-FFF2-40B4-BE49-F238E27FC236}">
                <a16:creationId xmlns:a16="http://schemas.microsoft.com/office/drawing/2014/main" id="{D974E6BD-9847-4293-AA9E-462C89F58842}"/>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1" name="Title 1"/>
          <p:cNvSpPr>
            <a:spLocks noGrp="1"/>
          </p:cNvSpPr>
          <p:nvPr>
            <p:ph type="ctrTitle" hasCustomPrompt="1"/>
          </p:nvPr>
        </p:nvSpPr>
        <p:spPr>
          <a:xfrm>
            <a:off x="346725" y="476134"/>
            <a:ext cx="8121000" cy="732896"/>
          </a:xfrm>
          <a:prstGeom prst="rect">
            <a:avLst/>
          </a:prstGeom>
        </p:spPr>
        <p:txBody>
          <a:bodyPr anchor="b">
            <a:normAutofit/>
          </a:bodyPr>
          <a:lstStyle>
            <a:lvl1pPr algn="l">
              <a:defRPr sz="4000">
                <a:solidFill>
                  <a:schemeClr val="bg2"/>
                </a:solidFill>
                <a:latin typeface="Segoe UI Semilight" panose="020B0402040204020203" pitchFamily="34" charset="0"/>
                <a:cs typeface="Segoe UI Semibold" panose="020B0702040204020203" pitchFamily="34" charset="0"/>
              </a:defRPr>
            </a:lvl1pPr>
          </a:lstStyle>
          <a:p>
            <a:r>
              <a:rPr lang="en-US"/>
              <a:t>Headline Title Here</a:t>
            </a:r>
            <a:endParaRPr lang="en-CA"/>
          </a:p>
        </p:txBody>
      </p:sp>
      <p:sp>
        <p:nvSpPr>
          <p:cNvPr id="12" name="Subtitle 2"/>
          <p:cNvSpPr>
            <a:spLocks noGrp="1"/>
          </p:cNvSpPr>
          <p:nvPr>
            <p:ph type="subTitle" idx="1" hasCustomPrompt="1"/>
          </p:nvPr>
        </p:nvSpPr>
        <p:spPr>
          <a:xfrm>
            <a:off x="346727" y="1316183"/>
            <a:ext cx="8120998" cy="523084"/>
          </a:xfrm>
          <a:prstGeom prst="rect">
            <a:avLst/>
          </a:prstGeom>
        </p:spPr>
        <p:txBody>
          <a:bodyPr/>
          <a:lstStyle>
            <a:lvl1pPr marL="0" indent="0" algn="l">
              <a:buNone/>
              <a:defRPr sz="2400">
                <a:solidFill>
                  <a:srgbClr val="00ADEF"/>
                </a:solidFill>
                <a:latin typeface="Segoe UI Semilight" panose="020B04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headline</a:t>
            </a:r>
            <a:endParaRPr lang="en-CA"/>
          </a:p>
        </p:txBody>
      </p:sp>
      <p:sp>
        <p:nvSpPr>
          <p:cNvPr id="13" name="Content Placeholder 2"/>
          <p:cNvSpPr>
            <a:spLocks noGrp="1"/>
          </p:cNvSpPr>
          <p:nvPr>
            <p:ph idx="10" hasCustomPrompt="1"/>
          </p:nvPr>
        </p:nvSpPr>
        <p:spPr>
          <a:xfrm>
            <a:off x="346727" y="1976585"/>
            <a:ext cx="8120998" cy="4010978"/>
          </a:xfrm>
          <a:prstGeom prst="rect">
            <a:avLst/>
          </a:prstGeom>
        </p:spPr>
        <p:txBody>
          <a:bodyPr>
            <a:normAutofit/>
          </a:bodyPr>
          <a:lstStyle>
            <a:lvl1pPr marL="0" indent="0">
              <a:lnSpc>
                <a:spcPct val="120000"/>
              </a:lnSpc>
              <a:buClr>
                <a:srgbClr val="57A0D3"/>
              </a:buClr>
              <a:buFontTx/>
              <a:buNone/>
              <a:defRPr sz="2000" baseline="0">
                <a:solidFill>
                  <a:srgbClr val="62656A"/>
                </a:solidFill>
                <a:latin typeface="Segoe UI Semilight" panose="020B0402040204020203" pitchFamily="34" charset="0"/>
                <a:cs typeface="Segoe UI" panose="020B0502040204020203" pitchFamily="34" charset="0"/>
              </a:defRPr>
            </a:lvl1pPr>
            <a:lvl2pPr marL="4572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2pPr>
            <a:lvl3pPr marL="9144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3pPr>
            <a:lvl4pPr marL="13716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4pPr>
            <a:lvl5pPr marL="18288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5pPr>
          </a:lstStyle>
          <a:p>
            <a:pPr lvl="0"/>
            <a:r>
              <a:rPr lang="en-US"/>
              <a:t>Click to add text</a:t>
            </a:r>
          </a:p>
        </p:txBody>
      </p:sp>
      <p:sp>
        <p:nvSpPr>
          <p:cNvPr id="7" name="Title 1">
            <a:extLst>
              <a:ext uri="{FF2B5EF4-FFF2-40B4-BE49-F238E27FC236}">
                <a16:creationId xmlns:a16="http://schemas.microsoft.com/office/drawing/2014/main" id="{9E446219-3F5C-43EE-9D9D-DDE5DA66D4E1}"/>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pic>
        <p:nvPicPr>
          <p:cNvPr id="3" name="Picture 2" descr="A blue letter o on a black background&#10;&#10;Description automatically generated">
            <a:extLst>
              <a:ext uri="{FF2B5EF4-FFF2-40B4-BE49-F238E27FC236}">
                <a16:creationId xmlns:a16="http://schemas.microsoft.com/office/drawing/2014/main" id="{A001EAC2-009F-8C59-1483-3A1FE40DA7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054" y="6296251"/>
            <a:ext cx="1094332" cy="258052"/>
          </a:xfrm>
          <a:prstGeom prst="rect">
            <a:avLst/>
          </a:prstGeom>
        </p:spPr>
      </p:pic>
    </p:spTree>
    <p:extLst>
      <p:ext uri="{BB962C8B-B14F-4D97-AF65-F5344CB8AC3E}">
        <p14:creationId xmlns:p14="http://schemas.microsoft.com/office/powerpoint/2010/main" val="405110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0700" y="559860"/>
            <a:ext cx="10515600" cy="540808"/>
          </a:xfrm>
          <a:prstGeom prst="rect">
            <a:avLst/>
          </a:prstGeom>
        </p:spPr>
        <p:txBody>
          <a:bodyPr/>
          <a:lstStyle>
            <a:lvl1pPr>
              <a:defRPr lang="en-CA" sz="4000" kern="1200" dirty="0">
                <a:solidFill>
                  <a:schemeClr val="bg2"/>
                </a:solidFill>
                <a:latin typeface="+mj-lt"/>
                <a:ea typeface="+mj-ea"/>
                <a:cs typeface="+mj-cs"/>
              </a:defRPr>
            </a:lvl1pPr>
          </a:lstStyle>
          <a:p>
            <a:r>
              <a:rPr lang="en-US"/>
              <a:t>Click to edit Master title style</a:t>
            </a:r>
            <a:endParaRPr lang="en-CA"/>
          </a:p>
        </p:txBody>
      </p:sp>
      <p:sp>
        <p:nvSpPr>
          <p:cNvPr id="3" name="Content Placeholder 2"/>
          <p:cNvSpPr>
            <a:spLocks noGrp="1"/>
          </p:cNvSpPr>
          <p:nvPr>
            <p:ph idx="1"/>
          </p:nvPr>
        </p:nvSpPr>
        <p:spPr>
          <a:xfrm>
            <a:off x="520700" y="1910293"/>
            <a:ext cx="10507133" cy="3796240"/>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ubtitle 2"/>
          <p:cNvSpPr>
            <a:spLocks noGrp="1"/>
          </p:cNvSpPr>
          <p:nvPr>
            <p:ph type="subTitle" idx="10"/>
          </p:nvPr>
        </p:nvSpPr>
        <p:spPr>
          <a:xfrm>
            <a:off x="520700" y="1273708"/>
            <a:ext cx="10549467" cy="445029"/>
          </a:xfrm>
          <a:prstGeom prst="rect">
            <a:avLst/>
          </a:prstGeo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40598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ACB71A7-6C5E-454A-AE99-8E3F8F2D9B6A}"/>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t="1246" r="9206"/>
          <a:stretch/>
        </p:blipFill>
        <p:spPr>
          <a:xfrm>
            <a:off x="4489772" y="0"/>
            <a:ext cx="7702228" cy="6858000"/>
          </a:xfrm>
          <a:prstGeom prst="rect">
            <a:avLst/>
          </a:prstGeom>
        </p:spPr>
      </p:pic>
      <p:sp>
        <p:nvSpPr>
          <p:cNvPr id="10" name="Rectangle 9">
            <a:extLst>
              <a:ext uri="{FF2B5EF4-FFF2-40B4-BE49-F238E27FC236}">
                <a16:creationId xmlns:a16="http://schemas.microsoft.com/office/drawing/2014/main" id="{1081D92B-A11D-41A2-A734-0F72683592E3}"/>
              </a:ext>
            </a:extLst>
          </p:cNvPr>
          <p:cNvSpPr/>
          <p:nvPr userDrawn="1"/>
        </p:nvSpPr>
        <p:spPr>
          <a:xfrm rot="5400000">
            <a:off x="4035942" y="-1298058"/>
            <a:ext cx="4120116" cy="12192000"/>
          </a:xfrm>
          <a:prstGeom prst="rect">
            <a:avLst/>
          </a:prstGeom>
          <a:gradFill>
            <a:gsLst>
              <a:gs pos="0">
                <a:schemeClr val="accent1">
                  <a:lumMod val="5000"/>
                  <a:lumOff val="95000"/>
                  <a:alpha val="0"/>
                </a:schemeClr>
              </a:gs>
              <a:gs pos="100000">
                <a:schemeClr val="bg1">
                  <a:alpha val="7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
            <a:extLst>
              <a:ext uri="{FF2B5EF4-FFF2-40B4-BE49-F238E27FC236}">
                <a16:creationId xmlns:a16="http://schemas.microsoft.com/office/drawing/2014/main" id="{9A0C4FAD-E7E6-4086-B831-02FEED9B9EF0}"/>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1" name="Title 1"/>
          <p:cNvSpPr>
            <a:spLocks noGrp="1"/>
          </p:cNvSpPr>
          <p:nvPr>
            <p:ph type="ctrTitle" hasCustomPrompt="1"/>
          </p:nvPr>
        </p:nvSpPr>
        <p:spPr>
          <a:xfrm>
            <a:off x="346073" y="476134"/>
            <a:ext cx="11567503" cy="732896"/>
          </a:xfrm>
          <a:prstGeom prst="rect">
            <a:avLst/>
          </a:prstGeom>
        </p:spPr>
        <p:txBody>
          <a:bodyPr anchor="b">
            <a:normAutofit/>
          </a:bodyPr>
          <a:lstStyle>
            <a:lvl1pPr algn="l">
              <a:defRPr sz="4000" cap="all" baseline="0">
                <a:solidFill>
                  <a:schemeClr val="bg2"/>
                </a:solidFill>
                <a:latin typeface="Segoe UI Black" panose="020B0A02040204020203" pitchFamily="34" charset="0"/>
                <a:cs typeface="Segoe UI Semilight" panose="020B0402040204020203" pitchFamily="34" charset="0"/>
              </a:defRPr>
            </a:lvl1pPr>
          </a:lstStyle>
          <a:p>
            <a:r>
              <a:rPr lang="en-US"/>
              <a:t>Headline Title Here</a:t>
            </a:r>
            <a:endParaRPr lang="en-CA"/>
          </a:p>
        </p:txBody>
      </p:sp>
      <p:sp>
        <p:nvSpPr>
          <p:cNvPr id="12" name="Subtitle 2"/>
          <p:cNvSpPr>
            <a:spLocks noGrp="1"/>
          </p:cNvSpPr>
          <p:nvPr>
            <p:ph type="subTitle" idx="1" hasCustomPrompt="1"/>
          </p:nvPr>
        </p:nvSpPr>
        <p:spPr>
          <a:xfrm>
            <a:off x="346074" y="1316183"/>
            <a:ext cx="11567502" cy="523084"/>
          </a:xfrm>
          <a:prstGeom prst="rect">
            <a:avLst/>
          </a:prstGeom>
        </p:spPr>
        <p:txBody>
          <a:bodyPr/>
          <a:lstStyle>
            <a:lvl1pPr marL="0" indent="0" algn="l">
              <a:buNone/>
              <a:defRPr sz="2400">
                <a:solidFill>
                  <a:srgbClr val="81C24E"/>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headline</a:t>
            </a:r>
            <a:endParaRPr lang="en-CA"/>
          </a:p>
        </p:txBody>
      </p:sp>
      <p:sp>
        <p:nvSpPr>
          <p:cNvPr id="13" name="Content Placeholder 2"/>
          <p:cNvSpPr>
            <a:spLocks noGrp="1"/>
          </p:cNvSpPr>
          <p:nvPr>
            <p:ph idx="10" hasCustomPrompt="1"/>
          </p:nvPr>
        </p:nvSpPr>
        <p:spPr>
          <a:xfrm>
            <a:off x="346073" y="1976584"/>
            <a:ext cx="11567503" cy="3900341"/>
          </a:xfrm>
          <a:prstGeom prst="rect">
            <a:avLst/>
          </a:prstGeom>
        </p:spPr>
        <p:txBody>
          <a:bodyPr>
            <a:normAutofit/>
          </a:bodyPr>
          <a:lstStyle>
            <a:lvl1pPr marL="0" indent="0">
              <a:lnSpc>
                <a:spcPct val="120000"/>
              </a:lnSpc>
              <a:buClr>
                <a:srgbClr val="57A0D3"/>
              </a:buClr>
              <a:buFontTx/>
              <a:buNone/>
              <a:defRPr sz="2000" baseline="0">
                <a:solidFill>
                  <a:srgbClr val="62656A"/>
                </a:solidFill>
                <a:latin typeface="Segoe UI Semilight" panose="020B0402040204020203" pitchFamily="34" charset="0"/>
                <a:cs typeface="Segoe UI Semilight" panose="020B0402040204020203" pitchFamily="34" charset="0"/>
              </a:defRPr>
            </a:lvl1pPr>
            <a:lvl2pPr marL="4572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2pPr>
            <a:lvl3pPr marL="9144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3pPr>
            <a:lvl4pPr marL="13716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4pPr>
            <a:lvl5pPr marL="1828800" indent="0">
              <a:lnSpc>
                <a:spcPct val="120000"/>
              </a:lnSpc>
              <a:buClr>
                <a:srgbClr val="34526E"/>
              </a:buClr>
              <a:buFontTx/>
              <a:buNone/>
              <a:defRPr sz="1800">
                <a:solidFill>
                  <a:srgbClr val="62656A"/>
                </a:solidFill>
                <a:latin typeface="Segoe UI" panose="020B0502040204020203" pitchFamily="34" charset="0"/>
                <a:cs typeface="Segoe UI" panose="020B0502040204020203" pitchFamily="34" charset="0"/>
              </a:defRPr>
            </a:lvl5pPr>
          </a:lstStyle>
          <a:p>
            <a:pPr lvl="0"/>
            <a:r>
              <a:rPr lang="en-US"/>
              <a:t>Insert table, chart, smart graphic, picture, online picture or video from the icons below</a:t>
            </a:r>
          </a:p>
        </p:txBody>
      </p:sp>
      <p:sp>
        <p:nvSpPr>
          <p:cNvPr id="7" name="Title 1">
            <a:extLst>
              <a:ext uri="{FF2B5EF4-FFF2-40B4-BE49-F238E27FC236}">
                <a16:creationId xmlns:a16="http://schemas.microsoft.com/office/drawing/2014/main" id="{E6746A52-C5D4-494F-A1DE-D916B033918C}"/>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pic>
        <p:nvPicPr>
          <p:cNvPr id="2" name="Picture 1" descr="A blue letter o on a black background&#10;&#10;Description automatically generated">
            <a:extLst>
              <a:ext uri="{FF2B5EF4-FFF2-40B4-BE49-F238E27FC236}">
                <a16:creationId xmlns:a16="http://schemas.microsoft.com/office/drawing/2014/main" id="{5C420799-9C4E-9B5A-130B-047289D124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054" y="6296251"/>
            <a:ext cx="1094332" cy="258052"/>
          </a:xfrm>
          <a:prstGeom prst="rect">
            <a:avLst/>
          </a:prstGeom>
        </p:spPr>
      </p:pic>
    </p:spTree>
    <p:extLst>
      <p:ext uri="{BB962C8B-B14F-4D97-AF65-F5344CB8AC3E}">
        <p14:creationId xmlns:p14="http://schemas.microsoft.com/office/powerpoint/2010/main" val="170661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2D0478-3A22-C044-AE1A-B28DE1DA5D87}"/>
              </a:ext>
            </a:extLst>
          </p:cNvPr>
          <p:cNvPicPr>
            <a:picLocks noChangeAspect="1"/>
          </p:cNvPicPr>
          <p:nvPr userDrawn="1"/>
        </p:nvPicPr>
        <p:blipFill rotWithShape="1">
          <a:blip r:embed="rId2"/>
          <a:srcRect l="-10417" t="13254" r="10417"/>
          <a:stretch/>
        </p:blipFill>
        <p:spPr>
          <a:xfrm>
            <a:off x="0" y="0"/>
            <a:ext cx="12192000" cy="6858000"/>
          </a:xfrm>
          <a:prstGeom prst="rect">
            <a:avLst/>
          </a:prstGeom>
        </p:spPr>
      </p:pic>
      <p:sp>
        <p:nvSpPr>
          <p:cNvPr id="2" name="Title 1">
            <a:extLst>
              <a:ext uri="{FF2B5EF4-FFF2-40B4-BE49-F238E27FC236}">
                <a16:creationId xmlns:a16="http://schemas.microsoft.com/office/drawing/2014/main" id="{CF4BC1D9-84EC-234C-8EDF-DF5B28B8DB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Title 1">
            <a:extLst>
              <a:ext uri="{FF2B5EF4-FFF2-40B4-BE49-F238E27FC236}">
                <a16:creationId xmlns:a16="http://schemas.microsoft.com/office/drawing/2014/main" id="{6656D813-6197-3845-BAA0-BA2D0A7625C3}"/>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solidFill>
                <a:effectLst/>
              </a:rPr>
              <a:t>SOTI Confidential - Only for use under NDA - Do not distribute</a:t>
            </a:r>
            <a:endParaRPr lang="en-US" sz="900">
              <a:solidFill>
                <a:schemeClr val="bg1"/>
              </a:solidFill>
            </a:endParaRPr>
          </a:p>
        </p:txBody>
      </p:sp>
      <p:sp>
        <p:nvSpPr>
          <p:cNvPr id="9" name="Rectangle 8">
            <a:extLst>
              <a:ext uri="{FF2B5EF4-FFF2-40B4-BE49-F238E27FC236}">
                <a16:creationId xmlns:a16="http://schemas.microsoft.com/office/drawing/2014/main" id="{9DB63F79-0B1E-ED4A-A75F-012BC507A18D}"/>
              </a:ext>
            </a:extLst>
          </p:cNvPr>
          <p:cNvSpPr/>
          <p:nvPr userDrawn="1"/>
        </p:nvSpPr>
        <p:spPr>
          <a:xfrm rot="10800000">
            <a:off x="-24" y="0"/>
            <a:ext cx="11893802" cy="6858000"/>
          </a:xfrm>
          <a:prstGeom prst="rect">
            <a:avLst/>
          </a:prstGeom>
          <a:gradFill>
            <a:gsLst>
              <a:gs pos="12000">
                <a:schemeClr val="bg1">
                  <a:alpha val="0"/>
                </a:schemeClr>
              </a:gs>
              <a:gs pos="51000">
                <a:schemeClr val="bg1">
                  <a:alpha val="79000"/>
                </a:schemeClr>
              </a:gs>
              <a:gs pos="7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2679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DA91C0E-2AF2-3EB3-BB35-427E7F2E0E61}"/>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t="1246" r="9206"/>
          <a:stretch/>
        </p:blipFill>
        <p:spPr>
          <a:xfrm>
            <a:off x="4489772" y="0"/>
            <a:ext cx="7702228" cy="6858000"/>
          </a:xfrm>
          <a:prstGeom prst="rect">
            <a:avLst/>
          </a:prstGeom>
        </p:spPr>
      </p:pic>
      <p:sp>
        <p:nvSpPr>
          <p:cNvPr id="10" name="Title 1">
            <a:extLst>
              <a:ext uri="{FF2B5EF4-FFF2-40B4-BE49-F238E27FC236}">
                <a16:creationId xmlns:a16="http://schemas.microsoft.com/office/drawing/2014/main" id="{7EA6FDFA-0A89-4BA8-A775-BCED84E9D995}"/>
              </a:ext>
            </a:extLst>
          </p:cNvPr>
          <p:cNvSpPr txBox="1">
            <a:spLocks/>
          </p:cNvSpPr>
          <p:nvPr userDrawn="1"/>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pic>
        <p:nvPicPr>
          <p:cNvPr id="4" name="Picture 3" descr="A blue letter o on a black background&#10;&#10;Description automatically generated">
            <a:extLst>
              <a:ext uri="{FF2B5EF4-FFF2-40B4-BE49-F238E27FC236}">
                <a16:creationId xmlns:a16="http://schemas.microsoft.com/office/drawing/2014/main" id="{04825AEC-62C3-A7B7-779F-CD23F3A3E4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054" y="6296251"/>
            <a:ext cx="1094332" cy="258052"/>
          </a:xfrm>
          <a:prstGeom prst="rect">
            <a:avLst/>
          </a:prstGeom>
        </p:spPr>
      </p:pic>
    </p:spTree>
    <p:extLst>
      <p:ext uri="{BB962C8B-B14F-4D97-AF65-F5344CB8AC3E}">
        <p14:creationId xmlns:p14="http://schemas.microsoft.com/office/powerpoint/2010/main" val="62169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677775"/>
      </p:ext>
    </p:extLst>
  </p:cSld>
  <p:clrMap bg1="lt1" tx1="dk1" bg2="lt2" tx2="dk2" accent1="accent1" accent2="accent2" accent3="accent3" accent4="accent4" accent5="accent5" accent6="accent6" hlink="hlink" folHlink="folHlink"/>
  <p:sldLayoutIdLst>
    <p:sldLayoutId id="2147483766" r:id="rId1"/>
    <p:sldLayoutId id="2147483693" r:id="rId2"/>
    <p:sldLayoutId id="2147483803" r:id="rId3"/>
    <p:sldLayoutId id="2147483808" r:id="rId4"/>
    <p:sldLayoutId id="2147483809" r:id="rId5"/>
    <p:sldLayoutId id="2147483810" r:id="rId6"/>
    <p:sldLayoutId id="214748381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png"/><Relationship Id="rId10" Type="http://schemas.openxmlformats.org/officeDocument/2006/relationships/image" Target="../media/image10.png"/><Relationship Id="rId4" Type="http://schemas.openxmlformats.org/officeDocument/2006/relationships/image" Target="../media/image49.sv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8.svg"/><Relationship Id="rId11" Type="http://schemas.openxmlformats.org/officeDocument/2006/relationships/image" Target="../media/image10.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64.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67.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6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1.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72.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video" Target="NULL" TargetMode="External"/><Relationship Id="rId7" Type="http://schemas.openxmlformats.org/officeDocument/2006/relationships/image" Target="../media/image7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microsoft.com/office/2007/relationships/media" Target="../media/media6.mp4"/><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10.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7.emf"/><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FA9EA5-E3CC-CD4C-B89A-23E8030028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8" name="Title 1">
            <a:extLst>
              <a:ext uri="{FF2B5EF4-FFF2-40B4-BE49-F238E27FC236}">
                <a16:creationId xmlns:a16="http://schemas.microsoft.com/office/drawing/2014/main" id="{5059BA53-4567-5E4D-AD82-981F6F919B73}"/>
              </a:ext>
            </a:extLst>
          </p:cNvPr>
          <p:cNvSpPr txBox="1">
            <a:spLocks/>
          </p:cNvSpPr>
          <p:nvPr/>
        </p:nvSpPr>
        <p:spPr>
          <a:xfrm>
            <a:off x="437931" y="2475928"/>
            <a:ext cx="5157216" cy="1936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mj-cs"/>
              </a:defRPr>
            </a:lvl1pPr>
          </a:lstStyle>
          <a:p>
            <a:r>
              <a:rPr lang="en-US" sz="7200" b="1">
                <a:solidFill>
                  <a:srgbClr val="535566"/>
                </a:solidFill>
                <a:latin typeface="Segoe UI Black" panose="020B0502040204020203" pitchFamily="34" charset="0"/>
                <a:cs typeface="Segoe UI Black" panose="020B0502040204020203" pitchFamily="34" charset="0"/>
              </a:rPr>
              <a:t>PRODUCT </a:t>
            </a:r>
            <a:br>
              <a:rPr lang="en-US" sz="7200" b="1">
                <a:solidFill>
                  <a:srgbClr val="535566"/>
                </a:solidFill>
                <a:latin typeface="Segoe UI Black" panose="020B0502040204020203" pitchFamily="34" charset="0"/>
                <a:cs typeface="Segoe UI Black" panose="020B0502040204020203" pitchFamily="34" charset="0"/>
              </a:rPr>
            </a:br>
            <a:r>
              <a:rPr lang="en-US" sz="7200" b="1">
                <a:solidFill>
                  <a:srgbClr val="535566"/>
                </a:solidFill>
                <a:latin typeface="Segoe UI Black" panose="020B0502040204020203" pitchFamily="34" charset="0"/>
                <a:cs typeface="Segoe UI Black" panose="020B0502040204020203" pitchFamily="34" charset="0"/>
              </a:rPr>
              <a:t>OVERVIEW </a:t>
            </a:r>
          </a:p>
        </p:txBody>
      </p:sp>
      <p:pic>
        <p:nvPicPr>
          <p:cNvPr id="9" name="Picture 8">
            <a:extLst>
              <a:ext uri="{FF2B5EF4-FFF2-40B4-BE49-F238E27FC236}">
                <a16:creationId xmlns:a16="http://schemas.microsoft.com/office/drawing/2014/main" id="{87D8B3F3-5D0B-E649-ABD4-765DA4177B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1461" y="793604"/>
            <a:ext cx="5772948" cy="1119602"/>
          </a:xfrm>
          <a:prstGeom prst="rect">
            <a:avLst/>
          </a:prstGeom>
        </p:spPr>
      </p:pic>
      <p:sp>
        <p:nvSpPr>
          <p:cNvPr id="2" name="Oval 1">
            <a:extLst>
              <a:ext uri="{FF2B5EF4-FFF2-40B4-BE49-F238E27FC236}">
                <a16:creationId xmlns:a16="http://schemas.microsoft.com/office/drawing/2014/main" id="{76BE177A-CB48-0641-89B0-EC25C051CCEA}"/>
              </a:ext>
            </a:extLst>
          </p:cNvPr>
          <p:cNvSpPr/>
          <p:nvPr/>
        </p:nvSpPr>
        <p:spPr>
          <a:xfrm>
            <a:off x="9413631" y="1019908"/>
            <a:ext cx="1817077" cy="1817077"/>
          </a:xfrm>
          <a:prstGeom prst="ellipse">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5FF2B8-00F6-A14D-B05D-CFAC988B1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05509" y="411042"/>
            <a:ext cx="2833320" cy="2833320"/>
          </a:xfrm>
          <a:prstGeom prst="rect">
            <a:avLst/>
          </a:prstGeom>
        </p:spPr>
      </p:pic>
      <p:pic>
        <p:nvPicPr>
          <p:cNvPr id="4" name="Obraz 3" descr="Obraz zawierający tekst, Czcionka, zrzut ekranu, diagram&#10;&#10;Zawartość wygenerowana przez AI może być niepoprawna.">
            <a:extLst>
              <a:ext uri="{FF2B5EF4-FFF2-40B4-BE49-F238E27FC236}">
                <a16:creationId xmlns:a16="http://schemas.microsoft.com/office/drawing/2014/main" id="{8281DAFD-8574-5F39-B6E6-65B40ED0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356" y="4890515"/>
            <a:ext cx="2880366" cy="606553"/>
          </a:xfrm>
          <a:prstGeom prst="rect">
            <a:avLst/>
          </a:prstGeom>
        </p:spPr>
      </p:pic>
    </p:spTree>
    <p:extLst>
      <p:ext uri="{BB962C8B-B14F-4D97-AF65-F5344CB8AC3E}">
        <p14:creationId xmlns:p14="http://schemas.microsoft.com/office/powerpoint/2010/main" val="42073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5">
            <a:extLst>
              <a:ext uri="{FF2B5EF4-FFF2-40B4-BE49-F238E27FC236}">
                <a16:creationId xmlns:a16="http://schemas.microsoft.com/office/drawing/2014/main" id="{26E719B9-07F4-B141-ACC5-700E4E91EA21}"/>
              </a:ext>
            </a:extLst>
          </p:cNvPr>
          <p:cNvSpPr txBox="1">
            <a:spLocks/>
          </p:cNvSpPr>
          <p:nvPr/>
        </p:nvSpPr>
        <p:spPr>
          <a:xfrm>
            <a:off x="346724" y="1248224"/>
            <a:ext cx="4779091"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10000"/>
              </a:lnSpc>
              <a:spcBef>
                <a:spcPts val="400"/>
              </a:spcBef>
              <a:spcAft>
                <a:spcPts val="600"/>
              </a:spcAft>
              <a:buClr>
                <a:srgbClr val="EF5122"/>
              </a:buClr>
              <a:defRPr/>
            </a:pPr>
            <a:r>
              <a:rPr lang="en-US" sz="1800">
                <a:solidFill>
                  <a:schemeClr val="tx1">
                    <a:lumMod val="75000"/>
                  </a:schemeClr>
                </a:solidFill>
                <a:latin typeface="+mn-lt"/>
              </a:rPr>
              <a:t>Workers aren’t productive when using incorrect or outdated versions of apps</a:t>
            </a:r>
          </a:p>
        </p:txBody>
      </p:sp>
      <p:sp>
        <p:nvSpPr>
          <p:cNvPr id="25" name="Subtitle 5">
            <a:extLst>
              <a:ext uri="{FF2B5EF4-FFF2-40B4-BE49-F238E27FC236}">
                <a16:creationId xmlns:a16="http://schemas.microsoft.com/office/drawing/2014/main" id="{44AF0F71-35F7-2743-9D46-BCEA53DA420A}"/>
              </a:ext>
            </a:extLst>
          </p:cNvPr>
          <p:cNvSpPr txBox="1">
            <a:spLocks/>
          </p:cNvSpPr>
          <p:nvPr/>
        </p:nvSpPr>
        <p:spPr>
          <a:xfrm>
            <a:off x="346726" y="2522331"/>
            <a:ext cx="5383246" cy="101220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marL="285750" indent="-285750">
              <a:lnSpc>
                <a:spcPct val="110000"/>
              </a:lnSpc>
              <a:spcBef>
                <a:spcPts val="400"/>
              </a:spcBef>
              <a:spcAft>
                <a:spcPts val="600"/>
              </a:spcAft>
              <a:buClr>
                <a:srgbClr val="6CADDC"/>
              </a:buClr>
              <a:defRPr/>
            </a:pPr>
            <a:r>
              <a:rPr lang="en-US" sz="1800">
                <a:solidFill>
                  <a:schemeClr val="tx1">
                    <a:lumMod val="75000"/>
                  </a:schemeClr>
                </a:solidFill>
                <a:latin typeface="+mn-lt"/>
                <a:cs typeface="Segoe UI Semilight"/>
              </a:rPr>
              <a:t>Centralized management of Apps with the Apps Dashboard</a:t>
            </a:r>
            <a:endParaRPr lang="en-US" sz="1800">
              <a:solidFill>
                <a:schemeClr val="tx1">
                  <a:lumMod val="75000"/>
                </a:schemeClr>
              </a:solidFill>
              <a:latin typeface="+mn-lt"/>
            </a:endParaRPr>
          </a:p>
          <a:p>
            <a:pPr marL="285750" indent="-285750">
              <a:lnSpc>
                <a:spcPct val="110000"/>
              </a:lnSpc>
              <a:spcBef>
                <a:spcPts val="400"/>
              </a:spcBef>
              <a:spcAft>
                <a:spcPts val="600"/>
              </a:spcAft>
              <a:buClr>
                <a:srgbClr val="6CADDC"/>
              </a:buClr>
              <a:defRPr/>
            </a:pPr>
            <a:r>
              <a:rPr lang="en-US" sz="1800">
                <a:solidFill>
                  <a:schemeClr val="tx1">
                    <a:lumMod val="75000"/>
                  </a:schemeClr>
                </a:solidFill>
                <a:latin typeface="+mn-lt"/>
              </a:rPr>
              <a:t>Easy “one and done” multi-OS deployment of line-of-business (LOB) apps whenever required</a:t>
            </a:r>
            <a:endParaRPr lang="en-US">
              <a:solidFill>
                <a:schemeClr val="tx1">
                  <a:lumMod val="75000"/>
                </a:schemeClr>
              </a:solidFill>
            </a:endParaRPr>
          </a:p>
        </p:txBody>
      </p:sp>
      <p:sp>
        <p:nvSpPr>
          <p:cNvPr id="27" name="Subtitle 5">
            <a:extLst>
              <a:ext uri="{FF2B5EF4-FFF2-40B4-BE49-F238E27FC236}">
                <a16:creationId xmlns:a16="http://schemas.microsoft.com/office/drawing/2014/main" id="{C53FDDA1-3CEC-8049-8866-15831935F254}"/>
              </a:ext>
            </a:extLst>
          </p:cNvPr>
          <p:cNvSpPr txBox="1">
            <a:spLocks/>
          </p:cNvSpPr>
          <p:nvPr/>
        </p:nvSpPr>
        <p:spPr>
          <a:xfrm>
            <a:off x="245766" y="4428397"/>
            <a:ext cx="5608599" cy="23336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panose="020B0502040204020203" pitchFamily="34" charset="0"/>
                <a:cs typeface="Segoe UI Semibold" panose="020B0502040204020203" pitchFamily="34" charset="0"/>
              </a:rPr>
              <a:t>BENEFIT</a:t>
            </a:r>
          </a:p>
          <a:p>
            <a:pPr>
              <a:lnSpc>
                <a:spcPct val="110000"/>
              </a:lnSpc>
              <a:spcBef>
                <a:spcPts val="400"/>
              </a:spcBef>
              <a:buClr>
                <a:srgbClr val="63BD5B"/>
              </a:buClr>
            </a:pPr>
            <a:r>
              <a:rPr lang="en-US" sz="1800">
                <a:solidFill>
                  <a:schemeClr val="tx1">
                    <a:lumMod val="75000"/>
                  </a:schemeClr>
                </a:solidFill>
                <a:latin typeface="+mn-lt"/>
              </a:rPr>
              <a:t>The Apps Dashboard enables you to easily monitor app statuses and unlock quick insights</a:t>
            </a:r>
          </a:p>
          <a:p>
            <a:pPr>
              <a:lnSpc>
                <a:spcPct val="110000"/>
              </a:lnSpc>
              <a:spcBef>
                <a:spcPts val="400"/>
              </a:spcBef>
              <a:buClr>
                <a:srgbClr val="63BD5B"/>
              </a:buClr>
            </a:pPr>
            <a:r>
              <a:rPr lang="en-US" sz="1800">
                <a:solidFill>
                  <a:schemeClr val="tx1">
                    <a:lumMod val="75000"/>
                  </a:schemeClr>
                </a:solidFill>
                <a:latin typeface="+mn-lt"/>
              </a:rPr>
              <a:t>Packages and profiles ensure the right versions of the right apps are installed for the right workers</a:t>
            </a:r>
            <a:endParaRPr lang="en-US" sz="1800">
              <a:solidFill>
                <a:schemeClr val="tx1">
                  <a:lumMod val="75000"/>
                </a:schemeClr>
              </a:solidFill>
              <a:latin typeface="+mn-lt"/>
              <a:cs typeface="Segoe UI Semilight"/>
            </a:endParaRPr>
          </a:p>
          <a:p>
            <a:pPr>
              <a:lnSpc>
                <a:spcPct val="110000"/>
              </a:lnSpc>
              <a:spcBef>
                <a:spcPts val="400"/>
              </a:spcBef>
              <a:buClr>
                <a:srgbClr val="63BD5B"/>
              </a:buClr>
            </a:pPr>
            <a:endParaRPr lang="en-US" sz="1800">
              <a:solidFill>
                <a:schemeClr val="tx1">
                  <a:lumMod val="75000"/>
                </a:schemeClr>
              </a:solidFill>
              <a:latin typeface="+mn-lt"/>
              <a:cs typeface="Segoe UI Semilight"/>
            </a:endParaRPr>
          </a:p>
        </p:txBody>
      </p:sp>
      <p:sp>
        <p:nvSpPr>
          <p:cNvPr id="29" name="Title 1">
            <a:extLst>
              <a:ext uri="{FF2B5EF4-FFF2-40B4-BE49-F238E27FC236}">
                <a16:creationId xmlns:a16="http://schemas.microsoft.com/office/drawing/2014/main" id="{21DBEC23-56BB-6649-9B4E-0E2BDF9FE3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6" name="Title 1">
            <a:extLst>
              <a:ext uri="{FF2B5EF4-FFF2-40B4-BE49-F238E27FC236}">
                <a16:creationId xmlns:a16="http://schemas.microsoft.com/office/drawing/2014/main" id="{ADC1D3CB-17BA-5147-BD44-719C3BBC2A97}"/>
              </a:ext>
            </a:extLst>
          </p:cNvPr>
          <p:cNvSpPr txBox="1">
            <a:spLocks/>
          </p:cNvSpPr>
          <p:nvPr/>
        </p:nvSpPr>
        <p:spPr>
          <a:xfrm>
            <a:off x="346724" y="215560"/>
            <a:ext cx="11174716"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400" cap="all">
                <a:latin typeface="Segoe UI Black"/>
                <a:ea typeface="Segoe UI Black"/>
                <a:cs typeface="Segoe UI Semibold"/>
              </a:rPr>
              <a:t>ROBUST APP MANAGEMENT</a:t>
            </a:r>
            <a:endParaRPr lang="en-US" sz="4400" baseline="30000"/>
          </a:p>
        </p:txBody>
      </p:sp>
      <p:pic>
        <p:nvPicPr>
          <p:cNvPr id="2" name="Picture 1" descr="A screenshot of a computer&#10;&#10;Description automatically generated">
            <a:extLst>
              <a:ext uri="{FF2B5EF4-FFF2-40B4-BE49-F238E27FC236}">
                <a16:creationId xmlns:a16="http://schemas.microsoft.com/office/drawing/2014/main" id="{E5B65CF6-832D-65F6-81CB-75BEB2E4B7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972" y="1755713"/>
            <a:ext cx="6356079" cy="3557640"/>
          </a:xfrm>
          <a:prstGeom prst="rect">
            <a:avLst/>
          </a:prstGeom>
          <a:noFill/>
          <a:ln>
            <a:noFill/>
          </a:ln>
        </p:spPr>
      </p:pic>
      <p:sp>
        <p:nvSpPr>
          <p:cNvPr id="3" name="Rectangle: Rounded Corners 2">
            <a:extLst>
              <a:ext uri="{FF2B5EF4-FFF2-40B4-BE49-F238E27FC236}">
                <a16:creationId xmlns:a16="http://schemas.microsoft.com/office/drawing/2014/main" id="{E03FDE25-82F6-51D0-38F1-20380D1238CA}"/>
              </a:ext>
            </a:extLst>
          </p:cNvPr>
          <p:cNvSpPr/>
          <p:nvPr/>
        </p:nvSpPr>
        <p:spPr>
          <a:xfrm>
            <a:off x="5806313" y="1852367"/>
            <a:ext cx="6202268" cy="3398421"/>
          </a:xfrm>
          <a:prstGeom prst="roundRect">
            <a:avLst>
              <a:gd name="adj" fmla="val 2183"/>
            </a:avLst>
          </a:prstGeom>
          <a:no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Obraz 3" descr="Obraz zawierający zrzut ekranu, Grafika, Czcionka, projekt graficzny&#10;&#10;Zawartość wygenerowana przez AI może być niepoprawna.">
            <a:extLst>
              <a:ext uri="{FF2B5EF4-FFF2-40B4-BE49-F238E27FC236}">
                <a16:creationId xmlns:a16="http://schemas.microsoft.com/office/drawing/2014/main" id="{B25AB406-7BC2-BCA3-C887-3668CCB98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260125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39DC9ED-4A46-5646-817B-FFA5763E894C}"/>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advanced GEOFENCING</a:t>
            </a:r>
            <a:endParaRPr lang="en-US" sz="4800" baseline="30000"/>
          </a:p>
        </p:txBody>
      </p:sp>
      <p:sp>
        <p:nvSpPr>
          <p:cNvPr id="14" name="Subtitle 5">
            <a:extLst>
              <a:ext uri="{FF2B5EF4-FFF2-40B4-BE49-F238E27FC236}">
                <a16:creationId xmlns:a16="http://schemas.microsoft.com/office/drawing/2014/main" id="{26E719B9-07F4-B141-ACC5-700E4E91EA21}"/>
              </a:ext>
            </a:extLst>
          </p:cNvPr>
          <p:cNvSpPr txBox="1">
            <a:spLocks/>
          </p:cNvSpPr>
          <p:nvPr/>
        </p:nvSpPr>
        <p:spPr>
          <a:xfrm>
            <a:off x="346724" y="1210642"/>
            <a:ext cx="4812111"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10000"/>
              </a:lnSpc>
              <a:spcBef>
                <a:spcPts val="400"/>
              </a:spcBef>
              <a:spcAft>
                <a:spcPts val="600"/>
              </a:spcAft>
              <a:buClr>
                <a:srgbClr val="EF5122"/>
              </a:buClr>
              <a:defRPr/>
            </a:pPr>
            <a:r>
              <a:rPr lang="en-US" sz="1600">
                <a:solidFill>
                  <a:schemeClr val="tx1">
                    <a:lumMod val="75000"/>
                  </a:schemeClr>
                </a:solidFill>
                <a:latin typeface="+mn-lt"/>
              </a:rPr>
              <a:t>Data on the move is at risk of theft when outside safe, secure networks</a:t>
            </a:r>
          </a:p>
        </p:txBody>
      </p:sp>
      <p:sp>
        <p:nvSpPr>
          <p:cNvPr id="25" name="Subtitle 5">
            <a:extLst>
              <a:ext uri="{FF2B5EF4-FFF2-40B4-BE49-F238E27FC236}">
                <a16:creationId xmlns:a16="http://schemas.microsoft.com/office/drawing/2014/main" id="{44AF0F71-35F7-2743-9D46-BCEA53DA420A}"/>
              </a:ext>
            </a:extLst>
          </p:cNvPr>
          <p:cNvSpPr txBox="1">
            <a:spLocks/>
          </p:cNvSpPr>
          <p:nvPr/>
        </p:nvSpPr>
        <p:spPr>
          <a:xfrm>
            <a:off x="346726" y="2427692"/>
            <a:ext cx="5144070" cy="15435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marL="285750" indent="-285750">
              <a:lnSpc>
                <a:spcPct val="110000"/>
              </a:lnSpc>
              <a:spcBef>
                <a:spcPts val="400"/>
              </a:spcBef>
              <a:spcAft>
                <a:spcPts val="600"/>
              </a:spcAft>
              <a:buClr>
                <a:srgbClr val="6CADDC"/>
              </a:buClr>
              <a:defRPr/>
            </a:pPr>
            <a:r>
              <a:rPr lang="en-US" sz="1600">
                <a:solidFill>
                  <a:schemeClr val="tx1">
                    <a:lumMod val="75000"/>
                  </a:schemeClr>
                </a:solidFill>
                <a:latin typeface="+mn-lt"/>
              </a:rPr>
              <a:t>Advanced geofences enable the deployment of apps, policies and content based on precise visual maps</a:t>
            </a:r>
          </a:p>
          <a:p>
            <a:pPr marL="285750" indent="-285750">
              <a:lnSpc>
                <a:spcPct val="110000"/>
              </a:lnSpc>
              <a:spcBef>
                <a:spcPts val="400"/>
              </a:spcBef>
              <a:spcAft>
                <a:spcPts val="600"/>
              </a:spcAft>
              <a:buClr>
                <a:srgbClr val="6CADDC"/>
              </a:buClr>
              <a:defRPr/>
            </a:pPr>
            <a:r>
              <a:rPr lang="en-US" sz="1600">
                <a:solidFill>
                  <a:schemeClr val="tx1">
                    <a:lumMod val="75000"/>
                  </a:schemeClr>
                </a:solidFill>
                <a:latin typeface="+mn-lt"/>
              </a:rPr>
              <a:t>Track the physical location of devices in the field</a:t>
            </a:r>
            <a:br>
              <a:rPr lang="en-US" sz="1600">
                <a:solidFill>
                  <a:schemeClr val="tx1">
                    <a:lumMod val="75000"/>
                  </a:schemeClr>
                </a:solidFill>
                <a:latin typeface="+mn-lt"/>
              </a:rPr>
            </a:br>
            <a:r>
              <a:rPr lang="en-US" sz="1600">
                <a:solidFill>
                  <a:schemeClr val="tx1">
                    <a:lumMod val="75000"/>
                  </a:schemeClr>
                </a:solidFill>
                <a:latin typeface="+mn-lt"/>
              </a:rPr>
              <a:t>and control what they can or can’t do based on</a:t>
            </a:r>
            <a:br>
              <a:rPr lang="en-US" sz="1600">
                <a:solidFill>
                  <a:schemeClr val="tx1">
                    <a:lumMod val="75000"/>
                  </a:schemeClr>
                </a:solidFill>
                <a:latin typeface="+mn-lt"/>
              </a:rPr>
            </a:br>
            <a:r>
              <a:rPr lang="en-US" sz="1600">
                <a:solidFill>
                  <a:schemeClr val="tx1">
                    <a:lumMod val="75000"/>
                  </a:schemeClr>
                </a:solidFill>
                <a:latin typeface="+mn-lt"/>
              </a:rPr>
              <a:t>where they are</a:t>
            </a:r>
          </a:p>
        </p:txBody>
      </p:sp>
      <p:sp>
        <p:nvSpPr>
          <p:cNvPr id="27" name="Subtitle 5">
            <a:extLst>
              <a:ext uri="{FF2B5EF4-FFF2-40B4-BE49-F238E27FC236}">
                <a16:creationId xmlns:a16="http://schemas.microsoft.com/office/drawing/2014/main" id="{C53FDDA1-3CEC-8049-8866-15831935F254}"/>
              </a:ext>
            </a:extLst>
          </p:cNvPr>
          <p:cNvSpPr txBox="1">
            <a:spLocks/>
          </p:cNvSpPr>
          <p:nvPr/>
        </p:nvSpPr>
        <p:spPr>
          <a:xfrm>
            <a:off x="346724" y="4478957"/>
            <a:ext cx="4812111" cy="101220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a:cs typeface="Segoe UI Semibold"/>
              </a:rPr>
              <a:t>BENEFIT</a:t>
            </a:r>
          </a:p>
          <a:p>
            <a:pPr>
              <a:lnSpc>
                <a:spcPct val="100000"/>
              </a:lnSpc>
              <a:spcBef>
                <a:spcPts val="400"/>
              </a:spcBef>
              <a:buClr>
                <a:srgbClr val="63BD5B"/>
              </a:buClr>
            </a:pPr>
            <a:r>
              <a:rPr lang="en-US" sz="1600">
                <a:solidFill>
                  <a:schemeClr val="tx1">
                    <a:lumMod val="75000"/>
                  </a:schemeClr>
                </a:solidFill>
                <a:latin typeface="+mn-lt"/>
              </a:rPr>
              <a:t>Protect devices that are required to move between locations in case they are lost or stolen</a:t>
            </a:r>
            <a:endParaRPr lang="en-US" sz="1600">
              <a:solidFill>
                <a:schemeClr val="tx1">
                  <a:lumMod val="75000"/>
                </a:schemeClr>
              </a:solidFill>
              <a:latin typeface="+mn-lt"/>
              <a:cs typeface="Segoe UI Semilight"/>
            </a:endParaRPr>
          </a:p>
          <a:p>
            <a:pPr>
              <a:lnSpc>
                <a:spcPct val="100000"/>
              </a:lnSpc>
              <a:spcBef>
                <a:spcPts val="400"/>
              </a:spcBef>
              <a:buClr>
                <a:srgbClr val="63BD5B"/>
              </a:buClr>
            </a:pPr>
            <a:r>
              <a:rPr lang="en-US" sz="1600">
                <a:solidFill>
                  <a:schemeClr val="tx1">
                    <a:lumMod val="75000"/>
                  </a:schemeClr>
                </a:solidFill>
                <a:latin typeface="+mn-lt"/>
              </a:rPr>
              <a:t>Ensure sensitive data remains inaccessible to unauthorized users or in unauthorized locations</a:t>
            </a:r>
            <a:endParaRPr lang="en-US" sz="1600">
              <a:solidFill>
                <a:schemeClr val="tx1">
                  <a:lumMod val="75000"/>
                </a:schemeClr>
              </a:solidFill>
              <a:latin typeface="+mn-lt"/>
              <a:cs typeface="Segoe UI Semilight"/>
            </a:endParaRPr>
          </a:p>
        </p:txBody>
      </p:sp>
      <p:sp>
        <p:nvSpPr>
          <p:cNvPr id="29" name="Title 1">
            <a:extLst>
              <a:ext uri="{FF2B5EF4-FFF2-40B4-BE49-F238E27FC236}">
                <a16:creationId xmlns:a16="http://schemas.microsoft.com/office/drawing/2014/main" id="{21DBEC23-56BB-6649-9B4E-0E2BDF9FE3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pic>
        <p:nvPicPr>
          <p:cNvPr id="17" name="Picture 2">
            <a:extLst>
              <a:ext uri="{FF2B5EF4-FFF2-40B4-BE49-F238E27FC236}">
                <a16:creationId xmlns:a16="http://schemas.microsoft.com/office/drawing/2014/main" id="{1B4C69AE-48A5-924D-9718-ADB9B161CA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 t="93" b="564"/>
          <a:stretch/>
        </p:blipFill>
        <p:spPr bwMode="auto">
          <a:xfrm>
            <a:off x="5794310" y="1210642"/>
            <a:ext cx="6050964" cy="4415717"/>
          </a:xfrm>
          <a:prstGeom prst="roundRect">
            <a:avLst>
              <a:gd name="adj" fmla="val 2670"/>
            </a:avLst>
          </a:prstGeom>
          <a:noFill/>
          <a:ln w="6350">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FAA34221-791A-4A84-E561-EB624A76A2CD}"/>
              </a:ext>
            </a:extLst>
          </p:cNvPr>
          <p:cNvSpPr/>
          <p:nvPr/>
        </p:nvSpPr>
        <p:spPr>
          <a:xfrm>
            <a:off x="5806313" y="1210642"/>
            <a:ext cx="6038961" cy="4415717"/>
          </a:xfrm>
          <a:prstGeom prst="roundRect">
            <a:avLst>
              <a:gd name="adj" fmla="val 2183"/>
            </a:avLst>
          </a:prstGeom>
          <a:no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A0CEF6F3-1CBB-DC16-8628-27DBCB25ED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17054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5">
            <a:extLst>
              <a:ext uri="{FF2B5EF4-FFF2-40B4-BE49-F238E27FC236}">
                <a16:creationId xmlns:a16="http://schemas.microsoft.com/office/drawing/2014/main" id="{26E719B9-07F4-B141-ACC5-700E4E91EA21}"/>
              </a:ext>
            </a:extLst>
          </p:cNvPr>
          <p:cNvSpPr txBox="1">
            <a:spLocks/>
          </p:cNvSpPr>
          <p:nvPr/>
        </p:nvSpPr>
        <p:spPr>
          <a:xfrm>
            <a:off x="356251" y="1243625"/>
            <a:ext cx="5502991"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10000"/>
              </a:lnSpc>
              <a:spcBef>
                <a:spcPts val="400"/>
              </a:spcBef>
              <a:spcAft>
                <a:spcPts val="600"/>
              </a:spcAft>
              <a:buClr>
                <a:srgbClr val="EF5122"/>
              </a:buClr>
              <a:defRPr/>
            </a:pPr>
            <a:r>
              <a:rPr lang="en-US" sz="1800">
                <a:solidFill>
                  <a:schemeClr val="tx1">
                    <a:lumMod val="75000"/>
                  </a:schemeClr>
                </a:solidFill>
                <a:latin typeface="+mn-lt"/>
              </a:rPr>
              <a:t>Distracted driving puts people and property at risk</a:t>
            </a:r>
          </a:p>
          <a:p>
            <a:pPr marL="285750" indent="-285750">
              <a:lnSpc>
                <a:spcPct val="110000"/>
              </a:lnSpc>
              <a:spcBef>
                <a:spcPts val="400"/>
              </a:spcBef>
              <a:spcAft>
                <a:spcPts val="600"/>
              </a:spcAft>
              <a:buClr>
                <a:srgbClr val="EF5122"/>
              </a:buClr>
              <a:defRPr/>
            </a:pPr>
            <a:r>
              <a:rPr lang="en-US" sz="1800">
                <a:solidFill>
                  <a:schemeClr val="tx1">
                    <a:lumMod val="75000"/>
                  </a:schemeClr>
                </a:solidFill>
                <a:latin typeface="+mn-lt"/>
              </a:rPr>
              <a:t>Drivers accessing/using mobile devices when their eyes should be on the road</a:t>
            </a:r>
          </a:p>
        </p:txBody>
      </p:sp>
      <p:sp>
        <p:nvSpPr>
          <p:cNvPr id="25" name="Subtitle 5">
            <a:extLst>
              <a:ext uri="{FF2B5EF4-FFF2-40B4-BE49-F238E27FC236}">
                <a16:creationId xmlns:a16="http://schemas.microsoft.com/office/drawing/2014/main" id="{44AF0F71-35F7-2743-9D46-BCEA53DA420A}"/>
              </a:ext>
            </a:extLst>
          </p:cNvPr>
          <p:cNvSpPr txBox="1">
            <a:spLocks/>
          </p:cNvSpPr>
          <p:nvPr/>
        </p:nvSpPr>
        <p:spPr>
          <a:xfrm>
            <a:off x="356251" y="2868186"/>
            <a:ext cx="6002020" cy="1856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marL="285750" indent="-285750">
              <a:lnSpc>
                <a:spcPct val="110000"/>
              </a:lnSpc>
              <a:spcBef>
                <a:spcPts val="400"/>
              </a:spcBef>
              <a:spcAft>
                <a:spcPts val="600"/>
              </a:spcAft>
              <a:buClr>
                <a:srgbClr val="6CADDC"/>
              </a:buClr>
              <a:defRPr/>
            </a:pPr>
            <a:r>
              <a:rPr lang="en-US" sz="1800">
                <a:solidFill>
                  <a:schemeClr val="tx1">
                    <a:lumMod val="75000"/>
                  </a:schemeClr>
                </a:solidFill>
                <a:latin typeface="+mn-lt"/>
              </a:rPr>
              <a:t>Speed lockdown limits device functionality when a speed threshold is exceeded</a:t>
            </a:r>
          </a:p>
          <a:p>
            <a:pPr marL="285750" indent="-285750">
              <a:lnSpc>
                <a:spcPct val="110000"/>
              </a:lnSpc>
              <a:spcBef>
                <a:spcPts val="400"/>
              </a:spcBef>
              <a:spcAft>
                <a:spcPts val="600"/>
              </a:spcAft>
              <a:buClr>
                <a:srgbClr val="6CADDC"/>
              </a:buClr>
              <a:defRPr/>
            </a:pPr>
            <a:r>
              <a:rPr lang="en-US" sz="1800">
                <a:solidFill>
                  <a:schemeClr val="tx1">
                    <a:lumMod val="75000"/>
                  </a:schemeClr>
                </a:solidFill>
                <a:latin typeface="+mn-lt"/>
              </a:rPr>
              <a:t>Full functionality is restored when the device is no longer in motion</a:t>
            </a:r>
          </a:p>
        </p:txBody>
      </p:sp>
      <p:sp>
        <p:nvSpPr>
          <p:cNvPr id="27" name="Subtitle 5">
            <a:extLst>
              <a:ext uri="{FF2B5EF4-FFF2-40B4-BE49-F238E27FC236}">
                <a16:creationId xmlns:a16="http://schemas.microsoft.com/office/drawing/2014/main" id="{C53FDDA1-3CEC-8049-8866-15831935F254}"/>
              </a:ext>
            </a:extLst>
          </p:cNvPr>
          <p:cNvSpPr txBox="1">
            <a:spLocks/>
          </p:cNvSpPr>
          <p:nvPr/>
        </p:nvSpPr>
        <p:spPr>
          <a:xfrm>
            <a:off x="356250" y="4724399"/>
            <a:ext cx="5263780" cy="160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panose="020B0502040204020203" pitchFamily="34" charset="0"/>
                <a:cs typeface="Segoe UI Semibold" panose="020B0502040204020203" pitchFamily="34" charset="0"/>
              </a:rPr>
              <a:t>BENEFIT</a:t>
            </a:r>
          </a:p>
          <a:p>
            <a:pPr>
              <a:lnSpc>
                <a:spcPct val="100000"/>
              </a:lnSpc>
              <a:spcBef>
                <a:spcPts val="400"/>
              </a:spcBef>
              <a:buClr>
                <a:srgbClr val="63BD5B"/>
              </a:buClr>
            </a:pPr>
            <a:r>
              <a:rPr lang="en-US" sz="1800">
                <a:solidFill>
                  <a:schemeClr val="tx1">
                    <a:lumMod val="75000"/>
                  </a:schemeClr>
                </a:solidFill>
                <a:latin typeface="+mn-lt"/>
              </a:rPr>
              <a:t>Enhanced safety</a:t>
            </a:r>
          </a:p>
          <a:p>
            <a:pPr>
              <a:lnSpc>
                <a:spcPct val="100000"/>
              </a:lnSpc>
              <a:spcBef>
                <a:spcPts val="400"/>
              </a:spcBef>
              <a:buClr>
                <a:srgbClr val="63BD5B"/>
              </a:buClr>
            </a:pPr>
            <a:r>
              <a:rPr lang="en-US" sz="1800">
                <a:solidFill>
                  <a:schemeClr val="tx1">
                    <a:lumMod val="75000"/>
                  </a:schemeClr>
                </a:solidFill>
                <a:latin typeface="+mn-lt"/>
              </a:rPr>
              <a:t>Reduce the risk of accidents, damages and fines associated with distracted driving</a:t>
            </a:r>
          </a:p>
        </p:txBody>
      </p:sp>
      <p:sp>
        <p:nvSpPr>
          <p:cNvPr id="17" name="Title 1">
            <a:extLst>
              <a:ext uri="{FF2B5EF4-FFF2-40B4-BE49-F238E27FC236}">
                <a16:creationId xmlns:a16="http://schemas.microsoft.com/office/drawing/2014/main" id="{ACC46F6F-570C-064E-BF97-680EE4EEE0A5}"/>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pic>
        <p:nvPicPr>
          <p:cNvPr id="18" name="Picture 2">
            <a:extLst>
              <a:ext uri="{FF2B5EF4-FFF2-40B4-BE49-F238E27FC236}">
                <a16:creationId xmlns:a16="http://schemas.microsoft.com/office/drawing/2014/main" id="{F13841E2-08F2-DD4B-A2B3-8ED4EECE7A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 b="282"/>
          <a:stretch/>
        </p:blipFill>
        <p:spPr bwMode="auto">
          <a:xfrm>
            <a:off x="7143629" y="1142284"/>
            <a:ext cx="4455361" cy="4745254"/>
          </a:xfrm>
          <a:prstGeom prst="roundRect">
            <a:avLst>
              <a:gd name="adj" fmla="val 2034"/>
            </a:avLst>
          </a:prstGeom>
          <a:noFill/>
          <a:ln w="6350">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6A6C7553-0B24-6348-A59D-9DDF00C4128B}"/>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SPEED CONTROL LOCKDOWN</a:t>
            </a:r>
            <a:endParaRPr lang="en-US" sz="4800" baseline="30000"/>
          </a:p>
        </p:txBody>
      </p:sp>
      <p:sp>
        <p:nvSpPr>
          <p:cNvPr id="2" name="Rectangle: Rounded Corners 2">
            <a:extLst>
              <a:ext uri="{FF2B5EF4-FFF2-40B4-BE49-F238E27FC236}">
                <a16:creationId xmlns:a16="http://schemas.microsoft.com/office/drawing/2014/main" id="{78C662CB-10D9-F1AC-58BF-E3D10F5A4FBB}"/>
              </a:ext>
            </a:extLst>
          </p:cNvPr>
          <p:cNvSpPr/>
          <p:nvPr/>
        </p:nvSpPr>
        <p:spPr>
          <a:xfrm>
            <a:off x="7143629" y="1142284"/>
            <a:ext cx="4455361" cy="4745254"/>
          </a:xfrm>
          <a:prstGeom prst="roundRect">
            <a:avLst>
              <a:gd name="adj" fmla="val 2183"/>
            </a:avLst>
          </a:prstGeom>
          <a:no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798B10CD-4AB2-9361-A535-BF481C25B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31889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2D5AF45-19B6-F149-B5F5-0F21DE000BF0}"/>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6" name="Title 1">
            <a:extLst>
              <a:ext uri="{FF2B5EF4-FFF2-40B4-BE49-F238E27FC236}">
                <a16:creationId xmlns:a16="http://schemas.microsoft.com/office/drawing/2014/main" id="{B71B35C1-4062-E04E-B411-D0DC9D30C476}"/>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MOBILE SECURITY</a:t>
            </a:r>
            <a:endParaRPr lang="en-US" sz="4800" baseline="30000"/>
          </a:p>
        </p:txBody>
      </p:sp>
      <p:sp>
        <p:nvSpPr>
          <p:cNvPr id="23" name="Subtitle 5">
            <a:extLst>
              <a:ext uri="{FF2B5EF4-FFF2-40B4-BE49-F238E27FC236}">
                <a16:creationId xmlns:a16="http://schemas.microsoft.com/office/drawing/2014/main" id="{E637BE9D-7D7C-EC4B-A783-A1C67B1BDAF7}"/>
              </a:ext>
            </a:extLst>
          </p:cNvPr>
          <p:cNvSpPr txBox="1">
            <a:spLocks/>
          </p:cNvSpPr>
          <p:nvPr/>
        </p:nvSpPr>
        <p:spPr>
          <a:xfrm>
            <a:off x="435717" y="1284826"/>
            <a:ext cx="9400076"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10000"/>
              </a:lnSpc>
              <a:spcBef>
                <a:spcPts val="400"/>
              </a:spcBef>
              <a:spcAft>
                <a:spcPts val="600"/>
              </a:spcAft>
              <a:buClr>
                <a:srgbClr val="EF5122"/>
              </a:buClr>
              <a:defRPr/>
            </a:pPr>
            <a:r>
              <a:rPr lang="en-US" sz="2000">
                <a:solidFill>
                  <a:schemeClr val="tx1">
                    <a:lumMod val="75000"/>
                  </a:schemeClr>
                </a:solidFill>
                <a:latin typeface="+mn-lt"/>
              </a:rPr>
              <a:t>Devices and data are constantly at risk of virus and malware threats</a:t>
            </a:r>
          </a:p>
          <a:p>
            <a:pPr marL="285750" indent="-285750">
              <a:lnSpc>
                <a:spcPct val="110000"/>
              </a:lnSpc>
              <a:spcBef>
                <a:spcPts val="400"/>
              </a:spcBef>
              <a:spcAft>
                <a:spcPts val="600"/>
              </a:spcAft>
              <a:buClr>
                <a:srgbClr val="EF5122"/>
              </a:buClr>
              <a:defRPr/>
            </a:pPr>
            <a:r>
              <a:rPr lang="en-US" sz="2000">
                <a:solidFill>
                  <a:schemeClr val="tx1">
                    <a:lumMod val="75000"/>
                  </a:schemeClr>
                </a:solidFill>
                <a:latin typeface="+mn-lt"/>
              </a:rPr>
              <a:t>Unsecured endpoints or Wi-Fi connections are open to attacks</a:t>
            </a:r>
          </a:p>
        </p:txBody>
      </p:sp>
      <p:sp>
        <p:nvSpPr>
          <p:cNvPr id="30" name="Subtitle 5">
            <a:extLst>
              <a:ext uri="{FF2B5EF4-FFF2-40B4-BE49-F238E27FC236}">
                <a16:creationId xmlns:a16="http://schemas.microsoft.com/office/drawing/2014/main" id="{A01AFF86-A056-C841-AD60-EC8788CA2677}"/>
              </a:ext>
            </a:extLst>
          </p:cNvPr>
          <p:cNvSpPr txBox="1">
            <a:spLocks/>
          </p:cNvSpPr>
          <p:nvPr/>
        </p:nvSpPr>
        <p:spPr>
          <a:xfrm>
            <a:off x="435717" y="2773989"/>
            <a:ext cx="8414142"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marL="285750" indent="-285750">
              <a:lnSpc>
                <a:spcPct val="110000"/>
              </a:lnSpc>
              <a:spcBef>
                <a:spcPts val="400"/>
              </a:spcBef>
              <a:spcAft>
                <a:spcPts val="600"/>
              </a:spcAft>
              <a:buClr>
                <a:srgbClr val="6CADDC"/>
              </a:buClr>
              <a:defRPr/>
            </a:pPr>
            <a:r>
              <a:rPr lang="en-US" sz="2000">
                <a:solidFill>
                  <a:schemeClr val="tx1">
                    <a:lumMod val="75000"/>
                  </a:schemeClr>
                </a:solidFill>
                <a:latin typeface="+mn-lt"/>
              </a:rPr>
              <a:t>Monitor systems and installed apps for malware and viruses</a:t>
            </a:r>
          </a:p>
          <a:p>
            <a:pPr marL="285750" indent="-285750">
              <a:lnSpc>
                <a:spcPct val="110000"/>
              </a:lnSpc>
              <a:spcBef>
                <a:spcPts val="400"/>
              </a:spcBef>
              <a:spcAft>
                <a:spcPts val="600"/>
              </a:spcAft>
              <a:buClr>
                <a:srgbClr val="6CADDC"/>
              </a:buClr>
              <a:defRPr/>
            </a:pPr>
            <a:r>
              <a:rPr lang="en-US" sz="2000">
                <a:solidFill>
                  <a:schemeClr val="tx1">
                    <a:lumMod val="75000"/>
                  </a:schemeClr>
                </a:solidFill>
                <a:latin typeface="+mn-lt"/>
              </a:rPr>
              <a:t>Prevent unauthorized access to systems and data</a:t>
            </a:r>
          </a:p>
        </p:txBody>
      </p:sp>
      <p:sp>
        <p:nvSpPr>
          <p:cNvPr id="32" name="Subtitle 5">
            <a:extLst>
              <a:ext uri="{FF2B5EF4-FFF2-40B4-BE49-F238E27FC236}">
                <a16:creationId xmlns:a16="http://schemas.microsoft.com/office/drawing/2014/main" id="{16FBCDB6-0DEB-924C-A738-A0AF46BD7DFA}"/>
              </a:ext>
            </a:extLst>
          </p:cNvPr>
          <p:cNvSpPr txBox="1">
            <a:spLocks/>
          </p:cNvSpPr>
          <p:nvPr/>
        </p:nvSpPr>
        <p:spPr>
          <a:xfrm>
            <a:off x="435716" y="4303352"/>
            <a:ext cx="11320567"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panose="020B0502040204020203" pitchFamily="34" charset="0"/>
                <a:cs typeface="Segoe UI Semibold" panose="020B0502040204020203" pitchFamily="34" charset="0"/>
              </a:rPr>
              <a:t>BENEFIT</a:t>
            </a:r>
          </a:p>
          <a:p>
            <a:pPr>
              <a:lnSpc>
                <a:spcPct val="100000"/>
              </a:lnSpc>
              <a:spcBef>
                <a:spcPts val="400"/>
              </a:spcBef>
              <a:buClr>
                <a:srgbClr val="63BD5B"/>
              </a:buClr>
            </a:pPr>
            <a:r>
              <a:rPr lang="en-US" sz="2000">
                <a:solidFill>
                  <a:schemeClr val="tx1">
                    <a:lumMod val="75000"/>
                  </a:schemeClr>
                </a:solidFill>
                <a:latin typeface="+mn-lt"/>
              </a:rPr>
              <a:t>Remotely protect all devices while maintaining regulatory compliance</a:t>
            </a:r>
          </a:p>
          <a:p>
            <a:pPr>
              <a:lnSpc>
                <a:spcPct val="150000"/>
              </a:lnSpc>
              <a:spcBef>
                <a:spcPts val="400"/>
              </a:spcBef>
              <a:buClr>
                <a:srgbClr val="63BD5B"/>
              </a:buClr>
            </a:pPr>
            <a:r>
              <a:rPr lang="en-US" sz="2000">
                <a:solidFill>
                  <a:schemeClr val="tx1">
                    <a:lumMod val="75000"/>
                  </a:schemeClr>
                </a:solidFill>
                <a:latin typeface="+mn-lt"/>
              </a:rPr>
              <a:t>Protect data safety, worker productivity and the company’s reputation</a:t>
            </a:r>
          </a:p>
        </p:txBody>
      </p:sp>
      <p:pic>
        <p:nvPicPr>
          <p:cNvPr id="3" name="Graphic 2">
            <a:extLst>
              <a:ext uri="{FF2B5EF4-FFF2-40B4-BE49-F238E27FC236}">
                <a16:creationId xmlns:a16="http://schemas.microsoft.com/office/drawing/2014/main" id="{D5B544B4-A690-6D97-7CBB-4B52FF3E1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9859" y="1178462"/>
            <a:ext cx="2081209" cy="2081209"/>
          </a:xfrm>
          <a:prstGeom prst="rect">
            <a:avLst/>
          </a:prstGeom>
        </p:spPr>
      </p:pic>
      <p:pic>
        <p:nvPicPr>
          <p:cNvPr id="5" name="Graphic 4">
            <a:extLst>
              <a:ext uri="{FF2B5EF4-FFF2-40B4-BE49-F238E27FC236}">
                <a16:creationId xmlns:a16="http://schemas.microsoft.com/office/drawing/2014/main" id="{D5B75280-9682-5599-1316-815A87B0B8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68043" y="3601451"/>
            <a:ext cx="2044840" cy="2044840"/>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49CBC200-247E-180C-5D88-D94F1B65FA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7532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5">
            <a:extLst>
              <a:ext uri="{FF2B5EF4-FFF2-40B4-BE49-F238E27FC236}">
                <a16:creationId xmlns:a16="http://schemas.microsoft.com/office/drawing/2014/main" id="{26E719B9-07F4-B141-ACC5-700E4E91EA21}"/>
              </a:ext>
            </a:extLst>
          </p:cNvPr>
          <p:cNvSpPr txBox="1">
            <a:spLocks/>
          </p:cNvSpPr>
          <p:nvPr/>
        </p:nvSpPr>
        <p:spPr>
          <a:xfrm>
            <a:off x="356251" y="1221595"/>
            <a:ext cx="5390695" cy="139311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a:cs typeface="Segoe UI Semibold"/>
              </a:rPr>
              <a:t>CHALLENGE</a:t>
            </a:r>
          </a:p>
          <a:p>
            <a:pPr marL="285750" indent="-285750">
              <a:lnSpc>
                <a:spcPct val="110000"/>
              </a:lnSpc>
              <a:spcBef>
                <a:spcPts val="400"/>
              </a:spcBef>
              <a:spcAft>
                <a:spcPts val="600"/>
              </a:spcAft>
              <a:buClr>
                <a:srgbClr val="EF5122"/>
              </a:buClr>
              <a:defRPr/>
            </a:pPr>
            <a:r>
              <a:rPr lang="en-US" sz="1600">
                <a:solidFill>
                  <a:schemeClr val="tx1">
                    <a:lumMod val="75000"/>
                  </a:schemeClr>
                </a:solidFill>
                <a:latin typeface="+mn-lt"/>
              </a:rPr>
              <a:t>Transferring large amounts of data, apps and files to mobile devices takes too much time and bandwidth</a:t>
            </a:r>
            <a:endParaRPr lang="en-US" sz="1600">
              <a:solidFill>
                <a:schemeClr val="tx1">
                  <a:lumMod val="75000"/>
                </a:schemeClr>
              </a:solidFill>
              <a:latin typeface="+mn-lt"/>
              <a:cs typeface="Segoe UI Semilight"/>
            </a:endParaRPr>
          </a:p>
          <a:p>
            <a:pPr marL="285750" indent="-285750">
              <a:lnSpc>
                <a:spcPct val="110000"/>
              </a:lnSpc>
              <a:spcBef>
                <a:spcPts val="400"/>
              </a:spcBef>
              <a:spcAft>
                <a:spcPts val="600"/>
              </a:spcAft>
              <a:buClr>
                <a:srgbClr val="EF5122"/>
              </a:buClr>
              <a:defRPr/>
            </a:pPr>
            <a:r>
              <a:rPr lang="en-US" sz="1600">
                <a:solidFill>
                  <a:schemeClr val="tx1">
                    <a:lumMod val="75000"/>
                  </a:schemeClr>
                </a:solidFill>
                <a:latin typeface="+mn-lt"/>
              </a:rPr>
              <a:t>Workers don’t have the resources they need to effectively do their jobs</a:t>
            </a:r>
            <a:endParaRPr lang="en-US" sz="1600">
              <a:solidFill>
                <a:schemeClr val="tx1">
                  <a:lumMod val="75000"/>
                </a:schemeClr>
              </a:solidFill>
              <a:latin typeface="+mn-lt"/>
              <a:cs typeface="Segoe UI Semilight"/>
            </a:endParaRPr>
          </a:p>
        </p:txBody>
      </p:sp>
      <p:sp>
        <p:nvSpPr>
          <p:cNvPr id="25" name="Subtitle 5">
            <a:extLst>
              <a:ext uri="{FF2B5EF4-FFF2-40B4-BE49-F238E27FC236}">
                <a16:creationId xmlns:a16="http://schemas.microsoft.com/office/drawing/2014/main" id="{44AF0F71-35F7-2743-9D46-BCEA53DA420A}"/>
              </a:ext>
            </a:extLst>
          </p:cNvPr>
          <p:cNvSpPr txBox="1">
            <a:spLocks/>
          </p:cNvSpPr>
          <p:nvPr/>
        </p:nvSpPr>
        <p:spPr>
          <a:xfrm>
            <a:off x="356251" y="2957134"/>
            <a:ext cx="4942580" cy="1638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marL="285750" indent="-285750">
              <a:lnSpc>
                <a:spcPct val="110000"/>
              </a:lnSpc>
              <a:spcBef>
                <a:spcPts val="400"/>
              </a:spcBef>
              <a:spcAft>
                <a:spcPts val="600"/>
              </a:spcAft>
              <a:buClr>
                <a:srgbClr val="6CADDC"/>
              </a:buClr>
              <a:defRPr/>
            </a:pPr>
            <a:r>
              <a:rPr lang="en-US" sz="1600">
                <a:solidFill>
                  <a:schemeClr val="tx1">
                    <a:lumMod val="75000"/>
                  </a:schemeClr>
                </a:solidFill>
                <a:latin typeface="+mn-lt"/>
              </a:rPr>
              <a:t>SOTI XTreme Hub Technology is built into</a:t>
            </a:r>
            <a:br>
              <a:rPr lang="en-US" sz="1600">
                <a:solidFill>
                  <a:schemeClr val="tx1">
                    <a:lumMod val="75000"/>
                  </a:schemeClr>
                </a:solidFill>
                <a:latin typeface="+mn-lt"/>
              </a:rPr>
            </a:br>
            <a:r>
              <a:rPr lang="en-US" sz="1600">
                <a:solidFill>
                  <a:schemeClr val="tx1">
                    <a:lumMod val="75000"/>
                  </a:schemeClr>
                </a:solidFill>
                <a:latin typeface="+mn-lt"/>
              </a:rPr>
              <a:t>SOTI MobiControl</a:t>
            </a:r>
          </a:p>
          <a:p>
            <a:pPr marL="285750" indent="-285750">
              <a:lnSpc>
                <a:spcPct val="110000"/>
              </a:lnSpc>
              <a:spcBef>
                <a:spcPts val="400"/>
              </a:spcBef>
              <a:spcAft>
                <a:spcPts val="600"/>
              </a:spcAft>
              <a:buClr>
                <a:srgbClr val="6CADDC"/>
              </a:buClr>
              <a:defRPr/>
            </a:pPr>
            <a:r>
              <a:rPr lang="en-US" sz="1600">
                <a:solidFill>
                  <a:schemeClr val="tx1">
                    <a:lumMod val="75000"/>
                  </a:schemeClr>
                </a:solidFill>
                <a:latin typeface="+mn-lt"/>
              </a:rPr>
              <a:t>Network and compression optimization delivers data up to 10x faster</a:t>
            </a:r>
          </a:p>
        </p:txBody>
      </p:sp>
      <p:sp>
        <p:nvSpPr>
          <p:cNvPr id="27" name="Subtitle 5">
            <a:extLst>
              <a:ext uri="{FF2B5EF4-FFF2-40B4-BE49-F238E27FC236}">
                <a16:creationId xmlns:a16="http://schemas.microsoft.com/office/drawing/2014/main" id="{C53FDDA1-3CEC-8049-8866-15831935F254}"/>
              </a:ext>
            </a:extLst>
          </p:cNvPr>
          <p:cNvSpPr txBox="1">
            <a:spLocks/>
          </p:cNvSpPr>
          <p:nvPr/>
        </p:nvSpPr>
        <p:spPr>
          <a:xfrm>
            <a:off x="356250" y="4668992"/>
            <a:ext cx="4881767" cy="101220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a:cs typeface="Segoe UI Semibold"/>
              </a:rPr>
              <a:t>BENEFIT</a:t>
            </a:r>
          </a:p>
          <a:p>
            <a:pPr>
              <a:lnSpc>
                <a:spcPct val="100000"/>
              </a:lnSpc>
              <a:spcBef>
                <a:spcPts val="400"/>
              </a:spcBef>
              <a:buClr>
                <a:schemeClr val="accent4"/>
              </a:buClr>
            </a:pPr>
            <a:r>
              <a:rPr lang="en-US" sz="1600">
                <a:solidFill>
                  <a:schemeClr val="tx1">
                    <a:lumMod val="75000"/>
                  </a:schemeClr>
                </a:solidFill>
                <a:latin typeface="+mn-lt"/>
              </a:rPr>
              <a:t>End users receive the data they need without having to wait for staggered or scheduled delivery</a:t>
            </a:r>
            <a:endParaRPr lang="en-US" sz="1600">
              <a:solidFill>
                <a:schemeClr val="tx1">
                  <a:lumMod val="75000"/>
                </a:schemeClr>
              </a:solidFill>
              <a:latin typeface="+mn-lt"/>
              <a:cs typeface="Segoe UI Semilight"/>
            </a:endParaRPr>
          </a:p>
        </p:txBody>
      </p:sp>
      <p:sp>
        <p:nvSpPr>
          <p:cNvPr id="29" name="Title 1">
            <a:extLst>
              <a:ext uri="{FF2B5EF4-FFF2-40B4-BE49-F238E27FC236}">
                <a16:creationId xmlns:a16="http://schemas.microsoft.com/office/drawing/2014/main" id="{21DBEC23-56BB-6649-9B4E-0E2BDF9FE3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6" name="Title 1">
            <a:extLst>
              <a:ext uri="{FF2B5EF4-FFF2-40B4-BE49-F238E27FC236}">
                <a16:creationId xmlns:a16="http://schemas.microsoft.com/office/drawing/2014/main" id="{E8D77044-12EB-0E4C-8DDD-47E1DCCD3825}"/>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SOTI XTREME HUB TECHNOLOGY</a:t>
            </a:r>
            <a:r>
              <a:rPr lang="en-US" sz="4800" cap="all" baseline="30000">
                <a:latin typeface="Segoe UI Black"/>
                <a:ea typeface="Segoe UI Black"/>
                <a:cs typeface="Segoe UI Semibold"/>
              </a:rPr>
              <a:t>1</a:t>
            </a:r>
            <a:endParaRPr lang="en-US" sz="4800" baseline="30000"/>
          </a:p>
        </p:txBody>
      </p:sp>
      <p:pic>
        <p:nvPicPr>
          <p:cNvPr id="4" name="Picture 3" descr="A picture containing text, screenshot, font, diagram&#10;&#10;Description automatically generated">
            <a:extLst>
              <a:ext uri="{FF2B5EF4-FFF2-40B4-BE49-F238E27FC236}">
                <a16:creationId xmlns:a16="http://schemas.microsoft.com/office/drawing/2014/main" id="{2B00F9FA-B175-7417-9DCE-328C86710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505" y="1918150"/>
            <a:ext cx="5635749" cy="3176513"/>
          </a:xfrm>
          <a:prstGeom prst="roundRect">
            <a:avLst>
              <a:gd name="adj" fmla="val 1474"/>
            </a:avLst>
          </a:prstGeom>
        </p:spPr>
      </p:pic>
      <p:sp>
        <p:nvSpPr>
          <p:cNvPr id="2" name="Rectangle: Rounded Corners 2">
            <a:extLst>
              <a:ext uri="{FF2B5EF4-FFF2-40B4-BE49-F238E27FC236}">
                <a16:creationId xmlns:a16="http://schemas.microsoft.com/office/drawing/2014/main" id="{6F7247D2-8086-6F27-CFAC-266DE138A203}"/>
              </a:ext>
            </a:extLst>
          </p:cNvPr>
          <p:cNvSpPr/>
          <p:nvPr/>
        </p:nvSpPr>
        <p:spPr>
          <a:xfrm>
            <a:off x="5964505" y="1918150"/>
            <a:ext cx="5635749" cy="3176513"/>
          </a:xfrm>
          <a:prstGeom prst="roundRect">
            <a:avLst>
              <a:gd name="adj" fmla="val 2183"/>
            </a:avLst>
          </a:prstGeom>
          <a:no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47A115E0-F8EA-47F2-C216-0E99A8629419}"/>
              </a:ext>
            </a:extLst>
          </p:cNvPr>
          <p:cNvSpPr txBox="1"/>
          <p:nvPr/>
        </p:nvSpPr>
        <p:spPr>
          <a:xfrm>
            <a:off x="346723" y="5955237"/>
            <a:ext cx="5128054" cy="215444"/>
          </a:xfrm>
          <a:prstGeom prst="rect">
            <a:avLst/>
          </a:prstGeom>
          <a:noFill/>
        </p:spPr>
        <p:txBody>
          <a:bodyPr wrap="square" rtlCol="0">
            <a:spAutoFit/>
          </a:bodyPr>
          <a:lstStyle/>
          <a:p>
            <a:r>
              <a:rPr lang="en-US" sz="800"/>
              <a:t>1. Available only for SOTI Premium and Enterprise Plus Service customers</a:t>
            </a:r>
          </a:p>
        </p:txBody>
      </p:sp>
      <p:pic>
        <p:nvPicPr>
          <p:cNvPr id="5" name="Obraz 4" descr="Obraz zawierający zrzut ekranu, Grafika, Czcionka, projekt graficzny&#10;&#10;Zawartość wygenerowana przez AI może być niepoprawna.">
            <a:extLst>
              <a:ext uri="{FF2B5EF4-FFF2-40B4-BE49-F238E27FC236}">
                <a16:creationId xmlns:a16="http://schemas.microsoft.com/office/drawing/2014/main" id="{9FAC41E3-514C-86A5-6571-DFED07A30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74116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5">
            <a:extLst>
              <a:ext uri="{FF2B5EF4-FFF2-40B4-BE49-F238E27FC236}">
                <a16:creationId xmlns:a16="http://schemas.microsoft.com/office/drawing/2014/main" id="{26E719B9-07F4-B141-ACC5-700E4E91EA21}"/>
              </a:ext>
            </a:extLst>
          </p:cNvPr>
          <p:cNvSpPr txBox="1">
            <a:spLocks/>
          </p:cNvSpPr>
          <p:nvPr/>
        </p:nvSpPr>
        <p:spPr>
          <a:xfrm>
            <a:off x="356250" y="1221595"/>
            <a:ext cx="5118527" cy="1248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10000"/>
              </a:lnSpc>
              <a:spcBef>
                <a:spcPts val="400"/>
              </a:spcBef>
              <a:spcAft>
                <a:spcPts val="600"/>
              </a:spcAft>
              <a:buClr>
                <a:srgbClr val="EF5122"/>
              </a:buClr>
              <a:defRPr/>
            </a:pPr>
            <a:r>
              <a:rPr lang="en-US" sz="1600">
                <a:solidFill>
                  <a:schemeClr val="tx1">
                    <a:lumMod val="75000"/>
                  </a:schemeClr>
                </a:solidFill>
                <a:latin typeface="+mn-lt"/>
              </a:rPr>
              <a:t>Lack of visibility into what system operations slow down package delivery or which database queries are not executing optimally</a:t>
            </a:r>
          </a:p>
        </p:txBody>
      </p:sp>
      <p:sp>
        <p:nvSpPr>
          <p:cNvPr id="25" name="Subtitle 5">
            <a:extLst>
              <a:ext uri="{FF2B5EF4-FFF2-40B4-BE49-F238E27FC236}">
                <a16:creationId xmlns:a16="http://schemas.microsoft.com/office/drawing/2014/main" id="{44AF0F71-35F7-2743-9D46-BCEA53DA420A}"/>
              </a:ext>
            </a:extLst>
          </p:cNvPr>
          <p:cNvSpPr txBox="1">
            <a:spLocks/>
          </p:cNvSpPr>
          <p:nvPr/>
        </p:nvSpPr>
        <p:spPr>
          <a:xfrm>
            <a:off x="343478" y="2678288"/>
            <a:ext cx="5249248"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a:lnSpc>
                <a:spcPct val="100000"/>
              </a:lnSpc>
              <a:spcBef>
                <a:spcPts val="400"/>
              </a:spcBef>
              <a:buClr>
                <a:srgbClr val="6AACDD"/>
              </a:buClr>
            </a:pPr>
            <a:r>
              <a:rPr lang="en-US" sz="1600">
                <a:solidFill>
                  <a:schemeClr val="tx1">
                    <a:lumMod val="75000"/>
                  </a:schemeClr>
                </a:solidFill>
                <a:latin typeface="+mn-lt"/>
              </a:rPr>
              <a:t>The System Health Dashboard offers rich information to maximize SOTI MobiControl</a:t>
            </a:r>
          </a:p>
          <a:p>
            <a:pPr>
              <a:lnSpc>
                <a:spcPct val="100000"/>
              </a:lnSpc>
              <a:spcBef>
                <a:spcPts val="400"/>
              </a:spcBef>
              <a:buClr>
                <a:srgbClr val="6AACDD"/>
              </a:buClr>
            </a:pPr>
            <a:r>
              <a:rPr lang="en-US" sz="1600">
                <a:solidFill>
                  <a:schemeClr val="tx1">
                    <a:lumMod val="75000"/>
                  </a:schemeClr>
                </a:solidFill>
                <a:latin typeface="+mn-lt"/>
              </a:rPr>
              <a:t>Identify bottlenecks that slow down SOTI MobiControl’s ability to perform critical tasks</a:t>
            </a:r>
          </a:p>
        </p:txBody>
      </p:sp>
      <p:sp>
        <p:nvSpPr>
          <p:cNvPr id="27" name="Subtitle 5">
            <a:extLst>
              <a:ext uri="{FF2B5EF4-FFF2-40B4-BE49-F238E27FC236}">
                <a16:creationId xmlns:a16="http://schemas.microsoft.com/office/drawing/2014/main" id="{C53FDDA1-3CEC-8049-8866-15831935F254}"/>
              </a:ext>
            </a:extLst>
          </p:cNvPr>
          <p:cNvSpPr txBox="1">
            <a:spLocks/>
          </p:cNvSpPr>
          <p:nvPr/>
        </p:nvSpPr>
        <p:spPr>
          <a:xfrm>
            <a:off x="356249" y="4376622"/>
            <a:ext cx="5118528"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panose="020B0502040204020203" pitchFamily="34" charset="0"/>
                <a:cs typeface="Segoe UI Semibold" panose="020B0502040204020203" pitchFamily="34" charset="0"/>
              </a:rPr>
              <a:t>BENEFIT</a:t>
            </a:r>
          </a:p>
          <a:p>
            <a:pPr>
              <a:lnSpc>
                <a:spcPct val="100000"/>
              </a:lnSpc>
              <a:spcBef>
                <a:spcPts val="400"/>
              </a:spcBef>
              <a:buClr>
                <a:srgbClr val="63BD5B"/>
              </a:buClr>
            </a:pPr>
            <a:r>
              <a:rPr lang="en-US" sz="1600">
                <a:solidFill>
                  <a:schemeClr val="tx1">
                    <a:lumMod val="75000"/>
                  </a:schemeClr>
                </a:solidFill>
                <a:latin typeface="+mn-lt"/>
              </a:rPr>
              <a:t>Take data-driven actions to maximize the efficiency and effectiveness of SOTI MobiControl</a:t>
            </a:r>
          </a:p>
          <a:p>
            <a:pPr>
              <a:lnSpc>
                <a:spcPct val="100000"/>
              </a:lnSpc>
              <a:spcBef>
                <a:spcPts val="400"/>
              </a:spcBef>
              <a:buClr>
                <a:srgbClr val="63BD5B"/>
              </a:buClr>
            </a:pPr>
            <a:r>
              <a:rPr lang="en-US" sz="1600">
                <a:solidFill>
                  <a:schemeClr val="tx1">
                    <a:lumMod val="75000"/>
                  </a:schemeClr>
                </a:solidFill>
                <a:latin typeface="+mn-lt"/>
              </a:rPr>
              <a:t>Prioritize essential tasks to ensure remote workers have the packages they need to be productive</a:t>
            </a:r>
          </a:p>
        </p:txBody>
      </p:sp>
      <p:sp>
        <p:nvSpPr>
          <p:cNvPr id="29" name="Title 1">
            <a:extLst>
              <a:ext uri="{FF2B5EF4-FFF2-40B4-BE49-F238E27FC236}">
                <a16:creationId xmlns:a16="http://schemas.microsoft.com/office/drawing/2014/main" id="{21DBEC23-56BB-6649-9B4E-0E2BDF9FE3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20" name="Title 1">
            <a:extLst>
              <a:ext uri="{FF2B5EF4-FFF2-40B4-BE49-F238E27FC236}">
                <a16:creationId xmlns:a16="http://schemas.microsoft.com/office/drawing/2014/main" id="{36032EC6-E607-524D-B9E0-7A2626BC636C}"/>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SYSTEM HEALTH DASHBOARD</a:t>
            </a:r>
            <a:r>
              <a:rPr lang="en-US" sz="4800" cap="all" baseline="30000">
                <a:latin typeface="Segoe UI Black"/>
                <a:ea typeface="Segoe UI Black"/>
                <a:cs typeface="Segoe UI Semibold"/>
              </a:rPr>
              <a:t>1</a:t>
            </a:r>
            <a:endParaRPr lang="en-US" sz="4800" baseline="30000"/>
          </a:p>
        </p:txBody>
      </p:sp>
      <p:sp>
        <p:nvSpPr>
          <p:cNvPr id="21" name="TextBox 20">
            <a:extLst>
              <a:ext uri="{FF2B5EF4-FFF2-40B4-BE49-F238E27FC236}">
                <a16:creationId xmlns:a16="http://schemas.microsoft.com/office/drawing/2014/main" id="{73A0D6D0-CEE1-7C47-A3BE-410B5211C055}"/>
              </a:ext>
            </a:extLst>
          </p:cNvPr>
          <p:cNvSpPr txBox="1"/>
          <p:nvPr/>
        </p:nvSpPr>
        <p:spPr>
          <a:xfrm>
            <a:off x="346723" y="5955237"/>
            <a:ext cx="5128054" cy="215444"/>
          </a:xfrm>
          <a:prstGeom prst="rect">
            <a:avLst/>
          </a:prstGeom>
          <a:noFill/>
        </p:spPr>
        <p:txBody>
          <a:bodyPr wrap="square" rtlCol="0">
            <a:spAutoFit/>
          </a:bodyPr>
          <a:lstStyle/>
          <a:p>
            <a:r>
              <a:rPr lang="en-US" sz="800"/>
              <a:t>1. Available only for SOTI Premium and Enterprise Plus Service customers</a:t>
            </a:r>
          </a:p>
        </p:txBody>
      </p:sp>
      <p:pic>
        <p:nvPicPr>
          <p:cNvPr id="30" name="Picture 2" descr="Screenshot of the SOTI MobiControl System Health Dashboard">
            <a:extLst>
              <a:ext uri="{FF2B5EF4-FFF2-40B4-BE49-F238E27FC236}">
                <a16:creationId xmlns:a16="http://schemas.microsoft.com/office/drawing/2014/main" id="{CECDEB57-2CB1-E547-8974-8E0E0404AA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478" y="1787016"/>
            <a:ext cx="6096000" cy="3429000"/>
          </a:xfrm>
          <a:prstGeom prst="roundRect">
            <a:avLst>
              <a:gd name="adj" fmla="val 2099"/>
            </a:avLst>
          </a:prstGeom>
          <a:noFill/>
          <a:ln w="6350">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4663E730-28EC-9895-C8AD-137872BA56E8}"/>
              </a:ext>
            </a:extLst>
          </p:cNvPr>
          <p:cNvSpPr/>
          <p:nvPr/>
        </p:nvSpPr>
        <p:spPr>
          <a:xfrm>
            <a:off x="5685479" y="1787017"/>
            <a:ext cx="6096000" cy="3429000"/>
          </a:xfrm>
          <a:prstGeom prst="roundRect">
            <a:avLst>
              <a:gd name="adj" fmla="val 2183"/>
            </a:avLst>
          </a:prstGeom>
          <a:no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51E87CCD-2098-1ABC-233C-0796035D5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219488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5">
            <a:extLst>
              <a:ext uri="{FF2B5EF4-FFF2-40B4-BE49-F238E27FC236}">
                <a16:creationId xmlns:a16="http://schemas.microsoft.com/office/drawing/2014/main" id="{26E719B9-07F4-B141-ACC5-700E4E91EA21}"/>
              </a:ext>
            </a:extLst>
          </p:cNvPr>
          <p:cNvSpPr txBox="1">
            <a:spLocks/>
          </p:cNvSpPr>
          <p:nvPr/>
        </p:nvSpPr>
        <p:spPr>
          <a:xfrm>
            <a:off x="255182" y="1150514"/>
            <a:ext cx="8241716" cy="4989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5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20000"/>
              </a:lnSpc>
              <a:spcBef>
                <a:spcPts val="0"/>
              </a:spcBef>
              <a:spcAft>
                <a:spcPts val="600"/>
              </a:spcAft>
              <a:buClr>
                <a:srgbClr val="EF5122"/>
              </a:buClr>
              <a:defRPr/>
            </a:pPr>
            <a:r>
              <a:rPr lang="en-US" sz="1500">
                <a:solidFill>
                  <a:schemeClr val="tx1">
                    <a:lumMod val="75000"/>
                  </a:schemeClr>
                </a:solidFill>
                <a:latin typeface="+mn-lt"/>
              </a:rPr>
              <a:t>Inability to safely and seamlessly share devices among workers and shifts</a:t>
            </a:r>
          </a:p>
          <a:p>
            <a:pPr marL="285750" indent="-285750">
              <a:lnSpc>
                <a:spcPct val="120000"/>
              </a:lnSpc>
              <a:spcBef>
                <a:spcPts val="0"/>
              </a:spcBef>
              <a:spcAft>
                <a:spcPts val="600"/>
              </a:spcAft>
              <a:buClr>
                <a:srgbClr val="EF5122"/>
              </a:buClr>
              <a:defRPr/>
            </a:pPr>
            <a:r>
              <a:rPr lang="en-US" sz="1500">
                <a:solidFill>
                  <a:schemeClr val="tx1">
                    <a:lumMod val="75000"/>
                  </a:schemeClr>
                </a:solidFill>
                <a:latin typeface="+mn-lt"/>
              </a:rPr>
              <a:t>Data is not protected and controlled as devices are passed from one worker to the next</a:t>
            </a:r>
          </a:p>
          <a:p>
            <a:pPr marL="285750" indent="-285750">
              <a:lnSpc>
                <a:spcPct val="120000"/>
              </a:lnSpc>
              <a:spcBef>
                <a:spcPts val="0"/>
              </a:spcBef>
              <a:spcAft>
                <a:spcPts val="600"/>
              </a:spcAft>
              <a:buClr>
                <a:srgbClr val="EF5122"/>
              </a:buClr>
              <a:defRPr/>
            </a:pPr>
            <a:r>
              <a:rPr lang="en-US" sz="1500">
                <a:solidFill>
                  <a:schemeClr val="tx1">
                    <a:lumMod val="75000"/>
                  </a:schemeClr>
                </a:solidFill>
                <a:latin typeface="+mn-lt"/>
              </a:rPr>
              <a:t>Organizations must provide each worker with their own device, increasing capital expenditure (CAPEX) costs</a:t>
            </a:r>
          </a:p>
          <a:p>
            <a:pPr marL="0" indent="0">
              <a:lnSpc>
                <a:spcPct val="120000"/>
              </a:lnSpc>
              <a:spcBef>
                <a:spcPts val="0"/>
              </a:spcBef>
              <a:spcAft>
                <a:spcPts val="600"/>
              </a:spcAft>
              <a:buNone/>
            </a:pPr>
            <a:r>
              <a:rPr lang="en-US" sz="1500" b="1">
                <a:solidFill>
                  <a:schemeClr val="bg2"/>
                </a:solidFill>
                <a:latin typeface="Segoe UI Semibold" panose="020B0502040204020203" pitchFamily="34" charset="0"/>
                <a:cs typeface="Segoe UI Semibold" panose="020B0502040204020203" pitchFamily="34" charset="0"/>
              </a:rPr>
              <a:t>HOW SOTI MOBICONTROL HELPS</a:t>
            </a:r>
          </a:p>
          <a:p>
            <a:pPr>
              <a:lnSpc>
                <a:spcPct val="120000"/>
              </a:lnSpc>
              <a:spcBef>
                <a:spcPts val="0"/>
              </a:spcBef>
              <a:spcAft>
                <a:spcPts val="600"/>
              </a:spcAft>
              <a:buClr>
                <a:srgbClr val="6AACDD"/>
              </a:buClr>
            </a:pPr>
            <a:r>
              <a:rPr lang="en-US" sz="1500">
                <a:solidFill>
                  <a:schemeClr val="tx1">
                    <a:lumMod val="75000"/>
                  </a:schemeClr>
                </a:solidFill>
                <a:latin typeface="+mn-lt"/>
              </a:rPr>
              <a:t>Shared Device Configuration controls how shared devices behave when accessed by authorized users</a:t>
            </a:r>
          </a:p>
          <a:p>
            <a:pPr>
              <a:lnSpc>
                <a:spcPct val="120000"/>
              </a:lnSpc>
              <a:spcBef>
                <a:spcPts val="0"/>
              </a:spcBef>
              <a:spcAft>
                <a:spcPts val="600"/>
              </a:spcAft>
              <a:buClr>
                <a:srgbClr val="6AACDD"/>
              </a:buClr>
            </a:pPr>
            <a:r>
              <a:rPr lang="en-US" sz="1500">
                <a:solidFill>
                  <a:schemeClr val="tx1">
                    <a:lumMod val="75000"/>
                  </a:schemeClr>
                </a:solidFill>
                <a:latin typeface="+mn-lt"/>
              </a:rPr>
              <a:t>Support for Google Android devices, Microsoft Shared Device Mode, Shared iPad for Business</a:t>
            </a:r>
          </a:p>
          <a:p>
            <a:pPr marL="0" indent="0">
              <a:lnSpc>
                <a:spcPct val="120000"/>
              </a:lnSpc>
              <a:spcBef>
                <a:spcPts val="0"/>
              </a:spcBef>
              <a:spcAft>
                <a:spcPts val="600"/>
              </a:spcAft>
              <a:buNone/>
            </a:pPr>
            <a:r>
              <a:rPr lang="en-US" sz="1500" b="1">
                <a:solidFill>
                  <a:srgbClr val="63BD5B"/>
                </a:solidFill>
                <a:latin typeface="Segoe UI Semibold" panose="020B0502040204020203" pitchFamily="34" charset="0"/>
                <a:cs typeface="Segoe UI Semibold" panose="020B0502040204020203" pitchFamily="34" charset="0"/>
              </a:rPr>
              <a:t>BENEFIT</a:t>
            </a:r>
          </a:p>
          <a:p>
            <a:pPr>
              <a:lnSpc>
                <a:spcPct val="120000"/>
              </a:lnSpc>
              <a:spcBef>
                <a:spcPts val="0"/>
              </a:spcBef>
              <a:spcAft>
                <a:spcPts val="600"/>
              </a:spcAft>
              <a:buClr>
                <a:srgbClr val="63BD5B"/>
              </a:buClr>
            </a:pPr>
            <a:r>
              <a:rPr lang="en-US" sz="1500">
                <a:solidFill>
                  <a:schemeClr val="tx1">
                    <a:lumMod val="75000"/>
                  </a:schemeClr>
                </a:solidFill>
                <a:latin typeface="+mn-lt"/>
              </a:rPr>
              <a:t>Reduced expenses associated with individual device allocations, enabling resource optimization</a:t>
            </a:r>
          </a:p>
          <a:p>
            <a:pPr>
              <a:lnSpc>
                <a:spcPct val="120000"/>
              </a:lnSpc>
              <a:spcBef>
                <a:spcPts val="0"/>
              </a:spcBef>
              <a:spcAft>
                <a:spcPts val="600"/>
              </a:spcAft>
              <a:buClr>
                <a:srgbClr val="63BD5B"/>
              </a:buClr>
            </a:pPr>
            <a:r>
              <a:rPr lang="en-US" sz="1500">
                <a:solidFill>
                  <a:schemeClr val="tx1">
                    <a:lumMod val="75000"/>
                  </a:schemeClr>
                </a:solidFill>
                <a:latin typeface="+mn-lt"/>
              </a:rPr>
              <a:t>Device management becomes simplified, as IT can focus on a smaller pool of devices</a:t>
            </a:r>
          </a:p>
          <a:p>
            <a:pPr>
              <a:lnSpc>
                <a:spcPct val="120000"/>
              </a:lnSpc>
              <a:spcBef>
                <a:spcPts val="0"/>
              </a:spcBef>
              <a:spcAft>
                <a:spcPts val="600"/>
              </a:spcAft>
              <a:buClr>
                <a:srgbClr val="63BD5B"/>
              </a:buClr>
            </a:pPr>
            <a:r>
              <a:rPr lang="en-US" sz="1500">
                <a:solidFill>
                  <a:schemeClr val="tx1">
                    <a:lumMod val="75000"/>
                  </a:schemeClr>
                </a:solidFill>
                <a:latin typeface="+mn-lt"/>
              </a:rPr>
              <a:t>Productivity increases, as employees always have access to the devices and data they need</a:t>
            </a:r>
          </a:p>
          <a:p>
            <a:pPr>
              <a:lnSpc>
                <a:spcPct val="120000"/>
              </a:lnSpc>
              <a:spcBef>
                <a:spcPts val="0"/>
              </a:spcBef>
              <a:spcAft>
                <a:spcPts val="600"/>
              </a:spcAft>
              <a:buClr>
                <a:srgbClr val="6AACDD"/>
              </a:buClr>
            </a:pPr>
            <a:endParaRPr lang="en-US" sz="1500">
              <a:latin typeface="+mn-lt"/>
            </a:endParaRPr>
          </a:p>
          <a:p>
            <a:pPr marL="285750" indent="-285750">
              <a:lnSpc>
                <a:spcPct val="120000"/>
              </a:lnSpc>
              <a:spcBef>
                <a:spcPts val="0"/>
              </a:spcBef>
              <a:spcAft>
                <a:spcPts val="600"/>
              </a:spcAft>
              <a:buClr>
                <a:srgbClr val="EF5122"/>
              </a:buClr>
              <a:defRPr/>
            </a:pPr>
            <a:endParaRPr lang="en-US" sz="1500">
              <a:latin typeface="+mn-lt"/>
            </a:endParaRPr>
          </a:p>
        </p:txBody>
      </p:sp>
      <p:sp>
        <p:nvSpPr>
          <p:cNvPr id="20" name="Title 1">
            <a:extLst>
              <a:ext uri="{FF2B5EF4-FFF2-40B4-BE49-F238E27FC236}">
                <a16:creationId xmlns:a16="http://schemas.microsoft.com/office/drawing/2014/main" id="{36032EC6-E607-524D-B9E0-7A2626BC636C}"/>
              </a:ext>
            </a:extLst>
          </p:cNvPr>
          <p:cNvSpPr txBox="1">
            <a:spLocks/>
          </p:cNvSpPr>
          <p:nvPr/>
        </p:nvSpPr>
        <p:spPr>
          <a:xfrm>
            <a:off x="346724" y="215560"/>
            <a:ext cx="10946116"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SHARED DEVICE CONFIGURATION</a:t>
            </a:r>
            <a:endParaRPr lang="en-US" sz="4800" baseline="30000"/>
          </a:p>
        </p:txBody>
      </p:sp>
      <p:pic>
        <p:nvPicPr>
          <p:cNvPr id="3" name="Picture 2" descr="A screenshot of a computer&#10;&#10;Description automatically generated">
            <a:extLst>
              <a:ext uri="{FF2B5EF4-FFF2-40B4-BE49-F238E27FC236}">
                <a16:creationId xmlns:a16="http://schemas.microsoft.com/office/drawing/2014/main" id="{7C5584AB-07CD-A7A9-374A-9A6A913322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 t="715" r="1980" b="120"/>
          <a:stretch/>
        </p:blipFill>
        <p:spPr>
          <a:xfrm>
            <a:off x="8496898" y="1161400"/>
            <a:ext cx="3052807" cy="4850570"/>
          </a:xfrm>
          <a:prstGeom prst="roundRect">
            <a:avLst>
              <a:gd name="adj" fmla="val 2245"/>
            </a:avLst>
          </a:prstGeom>
          <a:ln w="3175">
            <a:solidFill>
              <a:schemeClr val="bg1">
                <a:lumMod val="75000"/>
              </a:schemeClr>
            </a:solidFill>
          </a:ln>
        </p:spPr>
      </p:pic>
      <p:sp>
        <p:nvSpPr>
          <p:cNvPr id="2" name="Rectangle: Rounded Corners 2">
            <a:extLst>
              <a:ext uri="{FF2B5EF4-FFF2-40B4-BE49-F238E27FC236}">
                <a16:creationId xmlns:a16="http://schemas.microsoft.com/office/drawing/2014/main" id="{7B2825C2-987D-F84F-A04A-F0F5540F6B45}"/>
              </a:ext>
            </a:extLst>
          </p:cNvPr>
          <p:cNvSpPr/>
          <p:nvPr/>
        </p:nvSpPr>
        <p:spPr>
          <a:xfrm>
            <a:off x="8496898" y="1150514"/>
            <a:ext cx="3052808" cy="4850570"/>
          </a:xfrm>
          <a:prstGeom prst="roundRect">
            <a:avLst>
              <a:gd name="adj" fmla="val 2183"/>
            </a:avLst>
          </a:prstGeom>
          <a:no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Obraz 3" descr="Obraz zawierający zrzut ekranu, Grafika, Czcionka, projekt graficzny&#10;&#10;Zawartość wygenerowana przez AI może być niepoprawna.">
            <a:extLst>
              <a:ext uri="{FF2B5EF4-FFF2-40B4-BE49-F238E27FC236}">
                <a16:creationId xmlns:a16="http://schemas.microsoft.com/office/drawing/2014/main" id="{BA7548F4-855B-2700-EBDE-D122709D2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10100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8BD5E23-E65D-414E-9912-0D0FC17E965C}"/>
              </a:ext>
            </a:extLst>
          </p:cNvPr>
          <p:cNvSpPr/>
          <p:nvPr/>
        </p:nvSpPr>
        <p:spPr>
          <a:xfrm>
            <a:off x="134223" y="130029"/>
            <a:ext cx="11920755" cy="6593747"/>
          </a:xfrm>
          <a:prstGeom prst="roundRect">
            <a:avLst>
              <a:gd name="adj" fmla="val 5658"/>
            </a:avLst>
          </a:prstGeom>
          <a:gradFill>
            <a:gsLst>
              <a:gs pos="84000">
                <a:schemeClr val="tx2"/>
              </a:gs>
              <a:gs pos="0">
                <a:schemeClr val="accent1"/>
              </a:gs>
              <a:gs pos="34000">
                <a:schemeClr val="bg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A7C5D26E-A195-A288-43A2-5903E8F7430C}"/>
              </a:ext>
            </a:extLst>
          </p:cNvPr>
          <p:cNvPicPr>
            <a:picLocks noChangeAspect="1"/>
          </p:cNvPicPr>
          <p:nvPr/>
        </p:nvPicPr>
        <p:blipFill rotWithShape="1">
          <a:blip r:embed="rId2">
            <a:lum bright="70000" contrast="-70000"/>
            <a:alphaModFix amt="57000"/>
            <a:extLst>
              <a:ext uri="{28A0092B-C50C-407E-A947-70E740481C1C}">
                <a14:useLocalDpi xmlns:a14="http://schemas.microsoft.com/office/drawing/2010/main" val="0"/>
              </a:ext>
            </a:extLst>
          </a:blip>
          <a:srcRect l="17116" t="16769" b="4640"/>
          <a:stretch/>
        </p:blipFill>
        <p:spPr>
          <a:xfrm>
            <a:off x="134223" y="130029"/>
            <a:ext cx="7533401" cy="6593747"/>
          </a:xfrm>
          <a:prstGeom prst="rect">
            <a:avLst/>
          </a:prstGeom>
        </p:spPr>
      </p:pic>
      <p:sp>
        <p:nvSpPr>
          <p:cNvPr id="7" name="Rectangle 6">
            <a:extLst>
              <a:ext uri="{FF2B5EF4-FFF2-40B4-BE49-F238E27FC236}">
                <a16:creationId xmlns:a16="http://schemas.microsoft.com/office/drawing/2014/main" id="{4BE2F173-1E84-A444-9C7F-5CF5E9D90A93}"/>
              </a:ext>
            </a:extLst>
          </p:cNvPr>
          <p:cNvSpPr/>
          <p:nvPr/>
        </p:nvSpPr>
        <p:spPr>
          <a:xfrm>
            <a:off x="-1" y="2219628"/>
            <a:ext cx="12192001" cy="1938992"/>
          </a:xfrm>
          <a:prstGeom prst="rect">
            <a:avLst/>
          </a:prstGeom>
        </p:spPr>
        <p:txBody>
          <a:bodyPr wrap="square" lIns="91440" tIns="45720" rIns="91440" bIns="45720" anchor="t">
            <a:spAutoFit/>
          </a:bodyPr>
          <a:lstStyle/>
          <a:p>
            <a:pPr algn="ctr"/>
            <a:r>
              <a:rPr lang="en-US" sz="6000" cap="all">
                <a:solidFill>
                  <a:schemeClr val="bg1"/>
                </a:solidFill>
                <a:latin typeface="Segoe UI Black"/>
                <a:ea typeface="Segoe UI Black"/>
                <a:cs typeface="Segoe UI Semilight"/>
              </a:rPr>
              <a:t>WHAT’S NEW IN </a:t>
            </a:r>
          </a:p>
          <a:p>
            <a:pPr algn="ctr"/>
            <a:r>
              <a:rPr lang="en-US" sz="6000" cap="all">
                <a:solidFill>
                  <a:schemeClr val="bg1"/>
                </a:solidFill>
                <a:latin typeface="Segoe UI Black"/>
                <a:ea typeface="Segoe UI Black"/>
                <a:cs typeface="Segoe UI Semilight"/>
              </a:rPr>
              <a:t>SOTI </a:t>
            </a:r>
            <a:r>
              <a:rPr lang="en-US" sz="6000" cap="all" err="1">
                <a:solidFill>
                  <a:schemeClr val="bg1"/>
                </a:solidFill>
                <a:latin typeface="Segoe UI Black"/>
                <a:ea typeface="Segoe UI Black"/>
                <a:cs typeface="Segoe UI Semilight"/>
              </a:rPr>
              <a:t>Mobicontrol</a:t>
            </a:r>
            <a:r>
              <a:rPr lang="en-US" sz="6000" cap="all">
                <a:solidFill>
                  <a:schemeClr val="bg1"/>
                </a:solidFill>
                <a:latin typeface="Segoe UI Black"/>
                <a:ea typeface="Segoe UI Black"/>
                <a:cs typeface="Segoe UI Semilight"/>
              </a:rPr>
              <a:t> 2025</a:t>
            </a:r>
            <a:endParaRPr lang="en-US" sz="6000" cap="all">
              <a:solidFill>
                <a:schemeClr val="bg1"/>
              </a:solidFill>
              <a:latin typeface="Segoe UI Black" panose="020B0A02040204020203" pitchFamily="34" charset="0"/>
              <a:ea typeface="Segoe UI Black" panose="020B0A02040204020203" pitchFamily="34" charset="0"/>
              <a:cs typeface="Segoe UI Semilight" panose="020B0402040204020203" pitchFamily="34" charset="0"/>
            </a:endParaRPr>
          </a:p>
        </p:txBody>
      </p:sp>
      <p:pic>
        <p:nvPicPr>
          <p:cNvPr id="3" name="Picture 2">
            <a:extLst>
              <a:ext uri="{FF2B5EF4-FFF2-40B4-BE49-F238E27FC236}">
                <a16:creationId xmlns:a16="http://schemas.microsoft.com/office/drawing/2014/main" id="{19A9D80F-EC47-A49F-539F-456D1104742D}"/>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r="7731" b="-3788"/>
          <a:stretch/>
        </p:blipFill>
        <p:spPr>
          <a:xfrm>
            <a:off x="10610850" y="6248219"/>
            <a:ext cx="1202009" cy="368171"/>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51D68BE2-DCF4-17CA-C7A7-783FFDADA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41" y="6432304"/>
            <a:ext cx="867398" cy="178582"/>
          </a:xfrm>
          <a:prstGeom prst="rect">
            <a:avLst/>
          </a:prstGeom>
        </p:spPr>
      </p:pic>
    </p:spTree>
    <p:extLst>
      <p:ext uri="{BB962C8B-B14F-4D97-AF65-F5344CB8AC3E}">
        <p14:creationId xmlns:p14="http://schemas.microsoft.com/office/powerpoint/2010/main" val="7108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8B959-EFFA-B41F-2D5B-F8F18FBF4B9B}"/>
              </a:ext>
            </a:extLst>
          </p:cNvPr>
          <p:cNvSpPr txBox="1">
            <a:spLocks/>
          </p:cNvSpPr>
          <p:nvPr/>
        </p:nvSpPr>
        <p:spPr>
          <a:xfrm>
            <a:off x="373224" y="463684"/>
            <a:ext cx="11308611" cy="80618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Optimize Your Devices with SOTI VPN</a:t>
            </a:r>
            <a:endParaRPr lang="en-US">
              <a:solidFill>
                <a:srgbClr val="0099D3"/>
              </a:solidFill>
            </a:endParaRPr>
          </a:p>
        </p:txBody>
      </p:sp>
      <p:sp>
        <p:nvSpPr>
          <p:cNvPr id="8" name="TextBox 7">
            <a:extLst>
              <a:ext uri="{FF2B5EF4-FFF2-40B4-BE49-F238E27FC236}">
                <a16:creationId xmlns:a16="http://schemas.microsoft.com/office/drawing/2014/main" id="{877427DF-C9B2-1CE5-F9CE-7A252C7902CC}"/>
              </a:ext>
            </a:extLst>
          </p:cNvPr>
          <p:cNvSpPr txBox="1"/>
          <p:nvPr/>
        </p:nvSpPr>
        <p:spPr>
          <a:xfrm>
            <a:off x="346723" y="1488895"/>
            <a:ext cx="5293929" cy="4247317"/>
          </a:xfrm>
          <a:prstGeom prst="rect">
            <a:avLst/>
          </a:prstGeom>
          <a:noFill/>
        </p:spPr>
        <p:txBody>
          <a:bodyPr wrap="square" rtlCol="0">
            <a:spAutoFit/>
          </a:bodyPr>
          <a:lstStyle/>
          <a:p>
            <a:pPr marL="285750" indent="-285750">
              <a:buClr>
                <a:schemeClr val="tx1">
                  <a:lumMod val="75000"/>
                </a:schemeClr>
              </a:buClr>
              <a:buFont typeface="Arial" panose="020B0604020202020204" pitchFamily="34" charset="0"/>
              <a:buChar char="•"/>
            </a:pPr>
            <a:r>
              <a:rPr lang="en-US">
                <a:solidFill>
                  <a:schemeClr val="tx1">
                    <a:lumMod val="75000"/>
                  </a:schemeClr>
                </a:solidFill>
              </a:rPr>
              <a:t>Now available for Android, Windows, iOS and iPadOS devices</a:t>
            </a:r>
          </a:p>
          <a:p>
            <a:pPr marL="285750" indent="-285750">
              <a:buClr>
                <a:schemeClr val="tx1">
                  <a:lumMod val="75000"/>
                </a:schemeClr>
              </a:buClr>
              <a:buFont typeface="Arial" panose="020B0604020202020204" pitchFamily="34" charset="0"/>
              <a:buChar char="•"/>
            </a:pPr>
            <a:endParaRPr lang="en-US">
              <a:solidFill>
                <a:schemeClr val="tx1">
                  <a:lumMod val="75000"/>
                </a:schemeClr>
              </a:solidFill>
            </a:endParaRPr>
          </a:p>
          <a:p>
            <a:pPr marL="285750" indent="-285750">
              <a:buClr>
                <a:schemeClr val="tx1">
                  <a:lumMod val="75000"/>
                </a:schemeClr>
              </a:buClr>
              <a:buFont typeface="Arial" panose="020B0604020202020204" pitchFamily="34" charset="0"/>
              <a:buChar char="•"/>
            </a:pPr>
            <a:r>
              <a:rPr lang="en-US">
                <a:solidFill>
                  <a:schemeClr val="tx1">
                    <a:lumMod val="75000"/>
                  </a:schemeClr>
                </a:solidFill>
              </a:rPr>
              <a:t>With SOTI VPN, employees can unlock protected information securely wherever they are.</a:t>
            </a:r>
          </a:p>
          <a:p>
            <a:pPr>
              <a:buClr>
                <a:schemeClr val="tx1">
                  <a:lumMod val="75000"/>
                </a:schemeClr>
              </a:buClr>
            </a:pPr>
            <a:r>
              <a:rPr lang="en-US">
                <a:solidFill>
                  <a:schemeClr val="tx1">
                    <a:lumMod val="75000"/>
                  </a:schemeClr>
                </a:solidFill>
              </a:rPr>
              <a:t> </a:t>
            </a:r>
          </a:p>
          <a:p>
            <a:pPr marL="285750" indent="-285750">
              <a:buClr>
                <a:schemeClr val="tx1">
                  <a:lumMod val="75000"/>
                </a:schemeClr>
              </a:buClr>
              <a:buFont typeface="Arial" panose="020B0604020202020204" pitchFamily="34" charset="0"/>
              <a:buChar char="•"/>
            </a:pPr>
            <a:r>
              <a:rPr lang="en-US">
                <a:solidFill>
                  <a:schemeClr val="tx1">
                    <a:lumMod val="75000"/>
                  </a:schemeClr>
                </a:solidFill>
              </a:rPr>
              <a:t>Unlike a traditional VPN, it is designed to work in the background. </a:t>
            </a:r>
          </a:p>
          <a:p>
            <a:pPr>
              <a:buClr>
                <a:schemeClr val="tx1">
                  <a:lumMod val="75000"/>
                </a:schemeClr>
              </a:buClr>
            </a:pPr>
            <a:endParaRPr lang="en-US">
              <a:solidFill>
                <a:schemeClr val="tx1">
                  <a:lumMod val="75000"/>
                </a:schemeClr>
              </a:solidFill>
            </a:endParaRPr>
          </a:p>
          <a:p>
            <a:pPr marL="285750" indent="-285750">
              <a:buClr>
                <a:schemeClr val="tx1">
                  <a:lumMod val="75000"/>
                </a:schemeClr>
              </a:buClr>
              <a:buFont typeface="Arial" panose="020B0604020202020204" pitchFamily="34" charset="0"/>
              <a:buChar char="•"/>
            </a:pPr>
            <a:r>
              <a:rPr lang="en-US">
                <a:solidFill>
                  <a:schemeClr val="tx1">
                    <a:lumMod val="75000"/>
                  </a:schemeClr>
                </a:solidFill>
              </a:rPr>
              <a:t>Users get frictionless, secure access.</a:t>
            </a:r>
          </a:p>
          <a:p>
            <a:pPr>
              <a:buClr>
                <a:schemeClr val="tx1">
                  <a:lumMod val="75000"/>
                </a:schemeClr>
              </a:buClr>
            </a:pPr>
            <a:endParaRPr lang="en-US">
              <a:solidFill>
                <a:schemeClr val="tx1">
                  <a:lumMod val="75000"/>
                </a:schemeClr>
              </a:solidFill>
            </a:endParaRPr>
          </a:p>
          <a:p>
            <a:pPr marL="285750" indent="-285750">
              <a:buClr>
                <a:schemeClr val="tx1">
                  <a:lumMod val="75000"/>
                </a:schemeClr>
              </a:buClr>
              <a:buFont typeface="Arial" panose="020B0604020202020204" pitchFamily="34" charset="0"/>
              <a:buChar char="•"/>
            </a:pPr>
            <a:r>
              <a:rPr lang="en-US">
                <a:solidFill>
                  <a:schemeClr val="tx1">
                    <a:lumMod val="75000"/>
                  </a:schemeClr>
                </a:solidFill>
              </a:rPr>
              <a:t>With device-wide, per-app and split tunnel modes of operation, employees can unlock protected information wherever they are and in a secure way.</a:t>
            </a:r>
          </a:p>
        </p:txBody>
      </p:sp>
      <p:sp>
        <p:nvSpPr>
          <p:cNvPr id="2" name="Rectangle: Rounded Corners 2">
            <a:extLst>
              <a:ext uri="{FF2B5EF4-FFF2-40B4-BE49-F238E27FC236}">
                <a16:creationId xmlns:a16="http://schemas.microsoft.com/office/drawing/2014/main" id="{29307B90-15C0-AFDD-B1C8-6D1D449ACD70}"/>
              </a:ext>
            </a:extLst>
          </p:cNvPr>
          <p:cNvSpPr/>
          <p:nvPr/>
        </p:nvSpPr>
        <p:spPr>
          <a:xfrm>
            <a:off x="7035875" y="1488896"/>
            <a:ext cx="3116771" cy="4905420"/>
          </a:xfrm>
          <a:prstGeom prst="roundRect">
            <a:avLst>
              <a:gd name="adj" fmla="val 11240"/>
            </a:avLst>
          </a:prstGeom>
          <a:solidFill>
            <a:schemeClr val="bg1"/>
          </a:solidFill>
          <a:ln w="5715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76FBED5E-AE69-E915-9CD5-1E62C6EC4FC0}"/>
              </a:ext>
            </a:extLst>
          </p:cNvPr>
          <p:cNvPicPr>
            <a:picLocks noGrp="1" noChangeAspect="1"/>
          </p:cNvPicPr>
          <p:nvPr>
            <p:ph idx="4294967295"/>
          </p:nvPr>
        </p:nvPicPr>
        <p:blipFill>
          <a:blip r:embed="rId3">
            <a:extLst>
              <a:ext uri="{96DAC541-7B7A-43D3-8B79-37D633B846F1}">
                <asvg:svgBlip xmlns:asvg="http://schemas.microsoft.com/office/drawing/2016/SVG/main" r:embed="rId4"/>
              </a:ext>
            </a:extLst>
          </a:blip>
          <a:stretch>
            <a:fillRect/>
          </a:stretch>
        </p:blipFill>
        <p:spPr>
          <a:xfrm>
            <a:off x="0" y="0"/>
            <a:ext cx="0" cy="0"/>
          </a:xfrm>
        </p:spPr>
      </p:pic>
      <p:pic>
        <p:nvPicPr>
          <p:cNvPr id="15" name="Picture 14" descr="A blue and black logo&#10;&#10;Description automatically generated">
            <a:extLst>
              <a:ext uri="{FF2B5EF4-FFF2-40B4-BE49-F238E27FC236}">
                <a16:creationId xmlns:a16="http://schemas.microsoft.com/office/drawing/2014/main" id="{B11AFD9E-50D0-A688-0319-A5E2DE3E1B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7483" y="1738641"/>
            <a:ext cx="2294159" cy="1098090"/>
          </a:xfrm>
          <a:prstGeom prst="rect">
            <a:avLst/>
          </a:prstGeom>
        </p:spPr>
      </p:pic>
      <p:sp>
        <p:nvSpPr>
          <p:cNvPr id="3" name="TextBox 2">
            <a:extLst>
              <a:ext uri="{FF2B5EF4-FFF2-40B4-BE49-F238E27FC236}">
                <a16:creationId xmlns:a16="http://schemas.microsoft.com/office/drawing/2014/main" id="{08D5939C-2A82-F78F-4F89-6FEF0AE0B795}"/>
              </a:ext>
            </a:extLst>
          </p:cNvPr>
          <p:cNvSpPr txBox="1"/>
          <p:nvPr/>
        </p:nvSpPr>
        <p:spPr>
          <a:xfrm>
            <a:off x="373224" y="6109241"/>
            <a:ext cx="5128054" cy="215444"/>
          </a:xfrm>
          <a:prstGeom prst="rect">
            <a:avLst/>
          </a:prstGeom>
          <a:noFill/>
        </p:spPr>
        <p:txBody>
          <a:bodyPr wrap="square" rtlCol="0">
            <a:spAutoFit/>
          </a:bodyPr>
          <a:lstStyle/>
          <a:p>
            <a:r>
              <a:rPr lang="en-US" sz="800"/>
              <a:t>Available only for SOTI Premium and Enterprise Plus Service customers</a:t>
            </a:r>
          </a:p>
        </p:txBody>
      </p:sp>
      <p:pic>
        <p:nvPicPr>
          <p:cNvPr id="10" name="Picture 9">
            <a:extLst>
              <a:ext uri="{FF2B5EF4-FFF2-40B4-BE49-F238E27FC236}">
                <a16:creationId xmlns:a16="http://schemas.microsoft.com/office/drawing/2014/main" id="{772A4FD2-D004-3603-E25C-1F07DA524E9D}"/>
              </a:ext>
            </a:extLst>
          </p:cNvPr>
          <p:cNvPicPr>
            <a:picLocks noChangeAspect="1"/>
          </p:cNvPicPr>
          <p:nvPr/>
        </p:nvPicPr>
        <p:blipFill>
          <a:blip r:embed="rId6"/>
          <a:stretch>
            <a:fillRect/>
          </a:stretch>
        </p:blipFill>
        <p:spPr>
          <a:xfrm>
            <a:off x="7355698" y="4541963"/>
            <a:ext cx="1244130" cy="827141"/>
          </a:xfrm>
          <a:prstGeom prst="rect">
            <a:avLst/>
          </a:prstGeom>
        </p:spPr>
      </p:pic>
      <p:pic>
        <p:nvPicPr>
          <p:cNvPr id="11" name="Picture 10">
            <a:extLst>
              <a:ext uri="{FF2B5EF4-FFF2-40B4-BE49-F238E27FC236}">
                <a16:creationId xmlns:a16="http://schemas.microsoft.com/office/drawing/2014/main" id="{1D3C94E0-F4A4-1F0D-3DCE-DED884A0F747}"/>
              </a:ext>
            </a:extLst>
          </p:cNvPr>
          <p:cNvPicPr>
            <a:picLocks noChangeAspect="1"/>
          </p:cNvPicPr>
          <p:nvPr/>
        </p:nvPicPr>
        <p:blipFill>
          <a:blip r:embed="rId7"/>
          <a:stretch>
            <a:fillRect/>
          </a:stretch>
        </p:blipFill>
        <p:spPr>
          <a:xfrm>
            <a:off x="7232629" y="5004258"/>
            <a:ext cx="2311332" cy="1536977"/>
          </a:xfrm>
          <a:prstGeom prst="rect">
            <a:avLst/>
          </a:prstGeom>
        </p:spPr>
      </p:pic>
      <p:pic>
        <p:nvPicPr>
          <p:cNvPr id="5" name="Picture 4" descr="A black and grey logo&#10;&#10;AI-generated content may be incorrect.">
            <a:extLst>
              <a:ext uri="{FF2B5EF4-FFF2-40B4-BE49-F238E27FC236}">
                <a16:creationId xmlns:a16="http://schemas.microsoft.com/office/drawing/2014/main" id="{D8339B69-537C-7421-7CC3-3F7B5F50E7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2216" y="3086476"/>
            <a:ext cx="2524088" cy="399223"/>
          </a:xfrm>
          <a:prstGeom prst="rect">
            <a:avLst/>
          </a:prstGeom>
        </p:spPr>
      </p:pic>
      <p:pic>
        <p:nvPicPr>
          <p:cNvPr id="12" name="Picture 11" descr="A blue and black logo&#10;&#10;AI-generated content may be incorrect.">
            <a:extLst>
              <a:ext uri="{FF2B5EF4-FFF2-40B4-BE49-F238E27FC236}">
                <a16:creationId xmlns:a16="http://schemas.microsoft.com/office/drawing/2014/main" id="{1FF6B2F1-5FA7-B61B-5EBB-6267B5C29A74}"/>
              </a:ext>
            </a:extLst>
          </p:cNvPr>
          <p:cNvPicPr>
            <a:picLocks noChangeAspect="1"/>
          </p:cNvPicPr>
          <p:nvPr/>
        </p:nvPicPr>
        <p:blipFill>
          <a:blip r:embed="rId9" cstate="print">
            <a:extLst>
              <a:ext uri="{28A0092B-C50C-407E-A947-70E740481C1C}">
                <a14:useLocalDpi xmlns:a14="http://schemas.microsoft.com/office/drawing/2010/main" val="0"/>
              </a:ext>
            </a:extLst>
          </a:blip>
          <a:srcRect l="10182" t="24460" r="9293" b="23056"/>
          <a:stretch/>
        </p:blipFill>
        <p:spPr>
          <a:xfrm>
            <a:off x="7189884" y="3713964"/>
            <a:ext cx="2808752" cy="817362"/>
          </a:xfrm>
          <a:prstGeom prst="rect">
            <a:avLst/>
          </a:prstGeom>
        </p:spPr>
      </p:pic>
      <p:pic>
        <p:nvPicPr>
          <p:cNvPr id="6" name="Obraz 5" descr="Obraz zawierający zrzut ekranu, Grafika, Czcionka, projekt graficzny&#10;&#10;Zawartość wygenerowana przez AI może być niepoprawna.">
            <a:extLst>
              <a:ext uri="{FF2B5EF4-FFF2-40B4-BE49-F238E27FC236}">
                <a16:creationId xmlns:a16="http://schemas.microsoft.com/office/drawing/2014/main" id="{98D66AA3-3204-1DAF-95B7-749CCDC453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25960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7D956F8-C7A8-D747-BADE-6D2303EF5209}"/>
              </a:ext>
            </a:extLst>
          </p:cNvPr>
          <p:cNvSpPr txBox="1">
            <a:spLocks/>
          </p:cNvSpPr>
          <p:nvPr/>
        </p:nvSpPr>
        <p:spPr>
          <a:xfrm>
            <a:off x="346725" y="364414"/>
            <a:ext cx="812100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solidFill>
                  <a:srgbClr val="0099D3"/>
                </a:solidFill>
                <a:latin typeface="Segoe UI Black"/>
                <a:ea typeface="Segoe UI Black"/>
                <a:cs typeface="Segoe UI Semibold"/>
              </a:rPr>
              <a:t>Samsung Knox e-</a:t>
            </a:r>
            <a:r>
              <a:rPr lang="en-US" sz="4800" cap="all" err="1">
                <a:solidFill>
                  <a:srgbClr val="0099D3"/>
                </a:solidFill>
                <a:latin typeface="Segoe UI Black"/>
                <a:ea typeface="Segoe UI Black"/>
                <a:cs typeface="Segoe UI Semibold"/>
              </a:rPr>
              <a:t>fota</a:t>
            </a:r>
            <a:endParaRPr lang="en-US">
              <a:solidFill>
                <a:srgbClr val="0099D3"/>
              </a:solidFill>
            </a:endParaRPr>
          </a:p>
        </p:txBody>
      </p:sp>
      <p:sp>
        <p:nvSpPr>
          <p:cNvPr id="14" name="Subtitle 3">
            <a:extLst>
              <a:ext uri="{FF2B5EF4-FFF2-40B4-BE49-F238E27FC236}">
                <a16:creationId xmlns:a16="http://schemas.microsoft.com/office/drawing/2014/main" id="{08934177-1704-86A9-CC1F-E5E2F15E0B0F}"/>
              </a:ext>
            </a:extLst>
          </p:cNvPr>
          <p:cNvSpPr txBox="1">
            <a:spLocks/>
          </p:cNvSpPr>
          <p:nvPr/>
        </p:nvSpPr>
        <p:spPr>
          <a:xfrm>
            <a:off x="346726" y="1104427"/>
            <a:ext cx="8120999" cy="445029"/>
          </a:xfrm>
          <a:prstGeom prst="rect">
            <a:avLst/>
          </a:prstGeom>
        </p:spPr>
        <p:txBody>
          <a:bodyPr lIns="91440" tIns="45720" rIns="91440" bIns="45720" anchor="t">
            <a:noAutofit/>
          </a:bodyPr>
          <a:lstStyle>
            <a:lvl1pPr marL="0" indent="0" algn="l" defTabSz="914400" rtl="0" eaLnBrk="1" latinLnBrk="0" hangingPunct="1">
              <a:lnSpc>
                <a:spcPct val="120000"/>
              </a:lnSpc>
              <a:spcBef>
                <a:spcPts val="1000"/>
              </a:spcBef>
              <a:buClr>
                <a:srgbClr val="57A0D3"/>
              </a:buClr>
              <a:buFontTx/>
              <a:buNone/>
              <a:defRPr sz="2000" kern="1200" baseline="0">
                <a:solidFill>
                  <a:srgbClr val="62656A"/>
                </a:solidFill>
                <a:latin typeface="Segoe UI Semilight" panose="020B0402040204020203" pitchFamily="34" charset="0"/>
                <a:ea typeface="+mn-ea"/>
                <a:cs typeface="Segoe UI" panose="020B0502040204020203" pitchFamily="34" charset="0"/>
              </a:defRPr>
            </a:lvl1pPr>
            <a:lvl2pPr marL="4572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solidFill>
                  <a:srgbClr val="194773"/>
                </a:solidFill>
                <a:latin typeface="Segoe UI Semibold"/>
                <a:cs typeface="Segoe UI Semibold"/>
              </a:rPr>
              <a:t>SOTI MobiControl offers the first single pane of glass experience with Samsung Knox E-FOTA</a:t>
            </a:r>
            <a:endParaRPr lang="en-US"/>
          </a:p>
          <a:p>
            <a:pPr>
              <a:lnSpc>
                <a:spcPct val="100000"/>
              </a:lnSpc>
            </a:pPr>
            <a:endParaRPr lang="en-US" sz="1800">
              <a:latin typeface="Segoe UI Semibold" panose="020B0702040204020203" pitchFamily="34" charset="0"/>
              <a:cs typeface="Segoe UI Semibold" panose="020B0702040204020203" pitchFamily="34" charset="0"/>
            </a:endParaRPr>
          </a:p>
        </p:txBody>
      </p:sp>
      <p:sp>
        <p:nvSpPr>
          <p:cNvPr id="35" name="Rectangle: Rounded Corners 2">
            <a:extLst>
              <a:ext uri="{FF2B5EF4-FFF2-40B4-BE49-F238E27FC236}">
                <a16:creationId xmlns:a16="http://schemas.microsoft.com/office/drawing/2014/main" id="{27D3863D-8957-D94C-9860-A8DF76E4A825}"/>
              </a:ext>
            </a:extLst>
          </p:cNvPr>
          <p:cNvSpPr/>
          <p:nvPr/>
        </p:nvSpPr>
        <p:spPr>
          <a:xfrm>
            <a:off x="287147" y="2187614"/>
            <a:ext cx="2809371" cy="3792675"/>
          </a:xfrm>
          <a:prstGeom prst="roundRect">
            <a:avLst>
              <a:gd name="adj" fmla="val 7883"/>
            </a:avLst>
          </a:prstGeom>
          <a:solidFill>
            <a:srgbClr val="009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2D788BC-F2FB-489A-758A-F963D6B25B6F}"/>
              </a:ext>
            </a:extLst>
          </p:cNvPr>
          <p:cNvSpPr txBox="1"/>
          <p:nvPr/>
        </p:nvSpPr>
        <p:spPr>
          <a:xfrm>
            <a:off x="498036" y="4413250"/>
            <a:ext cx="2387592" cy="1323439"/>
          </a:xfrm>
          <a:prstGeom prst="rect">
            <a:avLst/>
          </a:prstGeom>
          <a:noFill/>
        </p:spPr>
        <p:txBody>
          <a:bodyPr wrap="square" lIns="91440" tIns="45720" rIns="91440" bIns="45720" rtlCol="0" anchor="t">
            <a:spAutoFit/>
          </a:bodyPr>
          <a:lstStyle/>
          <a:p>
            <a:pPr algn="ctr"/>
            <a:r>
              <a:rPr lang="en-US" sz="1600">
                <a:solidFill>
                  <a:schemeClr val="bg1"/>
                </a:solidFill>
                <a:latin typeface="Segoe UI"/>
                <a:cs typeface="Segoe UI"/>
              </a:rPr>
              <a:t>Control firmware </a:t>
            </a:r>
            <a:br>
              <a:rPr lang="en-US" sz="1600">
                <a:solidFill>
                  <a:schemeClr val="bg1"/>
                </a:solidFill>
                <a:latin typeface="Segoe UI"/>
                <a:cs typeface="Segoe UI"/>
              </a:rPr>
            </a:br>
            <a:r>
              <a:rPr lang="en-US" sz="1600">
                <a:solidFill>
                  <a:schemeClr val="bg1"/>
                </a:solidFill>
                <a:latin typeface="Segoe UI"/>
                <a:cs typeface="Segoe UI"/>
              </a:rPr>
              <a:t>and OS updates without leaving the SOTI MobiControl console you know and trust.</a:t>
            </a:r>
          </a:p>
        </p:txBody>
      </p:sp>
      <p:sp>
        <p:nvSpPr>
          <p:cNvPr id="30" name="Rectangle 29">
            <a:extLst>
              <a:ext uri="{FF2B5EF4-FFF2-40B4-BE49-F238E27FC236}">
                <a16:creationId xmlns:a16="http://schemas.microsoft.com/office/drawing/2014/main" id="{5DB9E910-7B2C-3645-901E-03F0D68733BA}"/>
              </a:ext>
            </a:extLst>
          </p:cNvPr>
          <p:cNvSpPr/>
          <p:nvPr/>
        </p:nvSpPr>
        <p:spPr>
          <a:xfrm>
            <a:off x="498036" y="3654704"/>
            <a:ext cx="2387592" cy="707886"/>
          </a:xfrm>
          <a:prstGeom prst="rect">
            <a:avLst/>
          </a:prstGeom>
        </p:spPr>
        <p:txBody>
          <a:bodyPr wrap="square" lIns="91440" tIns="45720" rIns="91440" bIns="45720" anchor="t">
            <a:spAutoFit/>
          </a:bodyPr>
          <a:lstStyle/>
          <a:p>
            <a:pPr algn="ctr"/>
            <a:r>
              <a:rPr lang="en-US" sz="2000" b="1" cap="small">
                <a:solidFill>
                  <a:schemeClr val="bg1"/>
                </a:solidFill>
                <a:latin typeface="Segoe UI"/>
                <a:cs typeface="Segoe UI"/>
              </a:rPr>
              <a:t>CENTRALIZE </a:t>
            </a:r>
            <a:br>
              <a:rPr lang="en-US" sz="2000" b="1" cap="small">
                <a:solidFill>
                  <a:schemeClr val="bg1"/>
                </a:solidFill>
                <a:latin typeface="Segoe UI"/>
                <a:cs typeface="Segoe UI"/>
              </a:rPr>
            </a:br>
            <a:r>
              <a:rPr lang="en-US" sz="2000" b="1" cap="small">
                <a:solidFill>
                  <a:schemeClr val="bg1"/>
                </a:solidFill>
                <a:latin typeface="Segoe UI"/>
                <a:cs typeface="Segoe UI"/>
              </a:rPr>
              <a:t>MANAGEMENT</a:t>
            </a:r>
          </a:p>
        </p:txBody>
      </p:sp>
      <p:sp>
        <p:nvSpPr>
          <p:cNvPr id="2" name="Rectangle: Rounded Corners 2">
            <a:extLst>
              <a:ext uri="{FF2B5EF4-FFF2-40B4-BE49-F238E27FC236}">
                <a16:creationId xmlns:a16="http://schemas.microsoft.com/office/drawing/2014/main" id="{9E290A3F-03A8-4EB8-FF33-4E9C37AF4313}"/>
              </a:ext>
            </a:extLst>
          </p:cNvPr>
          <p:cNvSpPr/>
          <p:nvPr/>
        </p:nvSpPr>
        <p:spPr>
          <a:xfrm>
            <a:off x="3244047" y="2195340"/>
            <a:ext cx="2809371" cy="3792675"/>
          </a:xfrm>
          <a:prstGeom prst="roundRect">
            <a:avLst>
              <a:gd name="adj" fmla="val 7883"/>
            </a:avLst>
          </a:prstGeom>
          <a:solidFill>
            <a:srgbClr val="D3E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007D50-EFF8-DE43-C806-73E9931D2F14}"/>
              </a:ext>
            </a:extLst>
          </p:cNvPr>
          <p:cNvSpPr txBox="1"/>
          <p:nvPr/>
        </p:nvSpPr>
        <p:spPr>
          <a:xfrm>
            <a:off x="3393003" y="4413250"/>
            <a:ext cx="2511458" cy="830997"/>
          </a:xfrm>
          <a:prstGeom prst="rect">
            <a:avLst/>
          </a:prstGeom>
          <a:noFill/>
        </p:spPr>
        <p:txBody>
          <a:bodyPr wrap="square" lIns="91440" tIns="45720" rIns="91440" bIns="45720" rtlCol="0" anchor="t">
            <a:spAutoFit/>
          </a:bodyPr>
          <a:lstStyle/>
          <a:p>
            <a:pPr algn="ctr"/>
            <a:r>
              <a:rPr lang="en-US" sz="1600">
                <a:latin typeface="Segoe UI"/>
                <a:cs typeface="Segoe UI"/>
              </a:rPr>
              <a:t>Equip devices with the latest security updates to combat emerging threats.</a:t>
            </a:r>
          </a:p>
        </p:txBody>
      </p:sp>
      <p:sp>
        <p:nvSpPr>
          <p:cNvPr id="6" name="Rectangle 5">
            <a:extLst>
              <a:ext uri="{FF2B5EF4-FFF2-40B4-BE49-F238E27FC236}">
                <a16:creationId xmlns:a16="http://schemas.microsoft.com/office/drawing/2014/main" id="{A7B11F45-5067-DF8A-0643-58E78270A32E}"/>
              </a:ext>
            </a:extLst>
          </p:cNvPr>
          <p:cNvSpPr/>
          <p:nvPr/>
        </p:nvSpPr>
        <p:spPr>
          <a:xfrm>
            <a:off x="3454936" y="3654704"/>
            <a:ext cx="2387592" cy="707886"/>
          </a:xfrm>
          <a:prstGeom prst="rect">
            <a:avLst/>
          </a:prstGeom>
        </p:spPr>
        <p:txBody>
          <a:bodyPr wrap="square" lIns="91440" tIns="45720" rIns="91440" bIns="45720" anchor="t">
            <a:spAutoFit/>
          </a:bodyPr>
          <a:lstStyle/>
          <a:p>
            <a:pPr algn="ctr"/>
            <a:r>
              <a:rPr lang="en-US" sz="2000" b="1" cap="small">
                <a:latin typeface="Segoe UI"/>
                <a:cs typeface="Segoe UI"/>
              </a:rPr>
              <a:t>ENHANCE SECURITY</a:t>
            </a:r>
          </a:p>
        </p:txBody>
      </p:sp>
      <p:sp>
        <p:nvSpPr>
          <p:cNvPr id="7" name="Rectangle: Rounded Corners 2">
            <a:extLst>
              <a:ext uri="{FF2B5EF4-FFF2-40B4-BE49-F238E27FC236}">
                <a16:creationId xmlns:a16="http://schemas.microsoft.com/office/drawing/2014/main" id="{7B85255F-7C8B-E944-607C-E96B5B7AF1DD}"/>
              </a:ext>
            </a:extLst>
          </p:cNvPr>
          <p:cNvSpPr/>
          <p:nvPr/>
        </p:nvSpPr>
        <p:spPr>
          <a:xfrm>
            <a:off x="6191139" y="2162610"/>
            <a:ext cx="2809371" cy="3827171"/>
          </a:xfrm>
          <a:prstGeom prst="roundRect">
            <a:avLst>
              <a:gd name="adj" fmla="val 7883"/>
            </a:avLst>
          </a:prstGeom>
          <a:solidFill>
            <a:srgbClr val="009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27AE40-91E2-2C2D-08AF-97578402FC07}"/>
              </a:ext>
            </a:extLst>
          </p:cNvPr>
          <p:cNvSpPr txBox="1"/>
          <p:nvPr/>
        </p:nvSpPr>
        <p:spPr>
          <a:xfrm>
            <a:off x="6321336" y="4413250"/>
            <a:ext cx="2548976" cy="830997"/>
          </a:xfrm>
          <a:prstGeom prst="rect">
            <a:avLst/>
          </a:prstGeom>
          <a:noFill/>
        </p:spPr>
        <p:txBody>
          <a:bodyPr wrap="square" lIns="91440" tIns="45720" rIns="91440" bIns="45720" rtlCol="0" anchor="t">
            <a:spAutoFit/>
          </a:bodyPr>
          <a:lstStyle/>
          <a:p>
            <a:pPr algn="ctr"/>
            <a:r>
              <a:rPr lang="en-US" sz="1600">
                <a:solidFill>
                  <a:schemeClr val="bg1"/>
                </a:solidFill>
                <a:latin typeface="Segoe UI"/>
                <a:cs typeface="Segoe UI"/>
              </a:rPr>
              <a:t>Beta-test OS versions with a sample group and deploy without surprises.</a:t>
            </a:r>
          </a:p>
        </p:txBody>
      </p:sp>
      <p:sp>
        <p:nvSpPr>
          <p:cNvPr id="10" name="Rectangle 9">
            <a:extLst>
              <a:ext uri="{FF2B5EF4-FFF2-40B4-BE49-F238E27FC236}">
                <a16:creationId xmlns:a16="http://schemas.microsoft.com/office/drawing/2014/main" id="{D0C0C08D-B8CC-15C0-EDD2-F943A715F8D4}"/>
              </a:ext>
            </a:extLst>
          </p:cNvPr>
          <p:cNvSpPr/>
          <p:nvPr/>
        </p:nvSpPr>
        <p:spPr>
          <a:xfrm>
            <a:off x="6402028" y="3654704"/>
            <a:ext cx="2387592" cy="707886"/>
          </a:xfrm>
          <a:prstGeom prst="rect">
            <a:avLst/>
          </a:prstGeom>
        </p:spPr>
        <p:txBody>
          <a:bodyPr wrap="square" lIns="91440" tIns="45720" rIns="91440" bIns="45720" anchor="t">
            <a:spAutoFit/>
          </a:bodyPr>
          <a:lstStyle/>
          <a:p>
            <a:pPr algn="ctr"/>
            <a:r>
              <a:rPr lang="en-US" sz="2000" b="1" cap="small">
                <a:solidFill>
                  <a:schemeClr val="bg1"/>
                </a:solidFill>
                <a:latin typeface="Segoe UI"/>
                <a:cs typeface="Segoe UI"/>
              </a:rPr>
              <a:t>TEST </a:t>
            </a:r>
          </a:p>
          <a:p>
            <a:pPr algn="ctr"/>
            <a:r>
              <a:rPr lang="en-US" sz="2000" b="1" cap="small">
                <a:solidFill>
                  <a:schemeClr val="bg1"/>
                </a:solidFill>
                <a:latin typeface="Segoe UI"/>
                <a:cs typeface="Segoe UI"/>
              </a:rPr>
              <a:t>UPDATES</a:t>
            </a:r>
          </a:p>
        </p:txBody>
      </p:sp>
      <p:sp>
        <p:nvSpPr>
          <p:cNvPr id="11" name="Rectangle: Rounded Corners 2">
            <a:extLst>
              <a:ext uri="{FF2B5EF4-FFF2-40B4-BE49-F238E27FC236}">
                <a16:creationId xmlns:a16="http://schemas.microsoft.com/office/drawing/2014/main" id="{B28813EB-E546-41DF-D067-067115DC5BAD}"/>
              </a:ext>
            </a:extLst>
          </p:cNvPr>
          <p:cNvSpPr/>
          <p:nvPr/>
        </p:nvSpPr>
        <p:spPr>
          <a:xfrm>
            <a:off x="9148039" y="2170336"/>
            <a:ext cx="2809371" cy="3827171"/>
          </a:xfrm>
          <a:prstGeom prst="roundRect">
            <a:avLst>
              <a:gd name="adj" fmla="val 7883"/>
            </a:avLst>
          </a:prstGeom>
          <a:solidFill>
            <a:srgbClr val="D3E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783CE5-CC51-86AD-5C50-0687C601642F}"/>
              </a:ext>
            </a:extLst>
          </p:cNvPr>
          <p:cNvSpPr txBox="1"/>
          <p:nvPr/>
        </p:nvSpPr>
        <p:spPr>
          <a:xfrm>
            <a:off x="9358928" y="4413250"/>
            <a:ext cx="2387592" cy="1323439"/>
          </a:xfrm>
          <a:prstGeom prst="rect">
            <a:avLst/>
          </a:prstGeom>
          <a:noFill/>
        </p:spPr>
        <p:txBody>
          <a:bodyPr wrap="square" lIns="91440" tIns="45720" rIns="91440" bIns="45720" rtlCol="0" anchor="t">
            <a:spAutoFit/>
          </a:bodyPr>
          <a:lstStyle/>
          <a:p>
            <a:pPr algn="ctr"/>
            <a:r>
              <a:rPr lang="en-US" sz="1600">
                <a:latin typeface="Segoe UI"/>
                <a:cs typeface="Segoe UI"/>
              </a:rPr>
              <a:t>Choose when an OS version will be updated to accommodate business operations and minimize disruptions.</a:t>
            </a:r>
          </a:p>
        </p:txBody>
      </p:sp>
      <p:sp>
        <p:nvSpPr>
          <p:cNvPr id="13" name="Rectangle 12">
            <a:extLst>
              <a:ext uri="{FF2B5EF4-FFF2-40B4-BE49-F238E27FC236}">
                <a16:creationId xmlns:a16="http://schemas.microsoft.com/office/drawing/2014/main" id="{70BBCA7B-AF2C-5361-AAB4-E280FD702524}"/>
              </a:ext>
            </a:extLst>
          </p:cNvPr>
          <p:cNvSpPr/>
          <p:nvPr/>
        </p:nvSpPr>
        <p:spPr>
          <a:xfrm>
            <a:off x="9358928" y="3654704"/>
            <a:ext cx="2387592" cy="707886"/>
          </a:xfrm>
          <a:prstGeom prst="rect">
            <a:avLst/>
          </a:prstGeom>
        </p:spPr>
        <p:txBody>
          <a:bodyPr wrap="square" lIns="91440" tIns="45720" rIns="91440" bIns="45720" anchor="t">
            <a:spAutoFit/>
          </a:bodyPr>
          <a:lstStyle/>
          <a:p>
            <a:pPr algn="ctr"/>
            <a:r>
              <a:rPr lang="en-US" sz="2000" b="1" cap="small">
                <a:latin typeface="Segoe UI"/>
                <a:cs typeface="Segoe UI"/>
              </a:rPr>
              <a:t>SCHEDULE UPDATES</a:t>
            </a:r>
          </a:p>
        </p:txBody>
      </p:sp>
      <p:pic>
        <p:nvPicPr>
          <p:cNvPr id="16" name="Graphic 15">
            <a:extLst>
              <a:ext uri="{FF2B5EF4-FFF2-40B4-BE49-F238E27FC236}">
                <a16:creationId xmlns:a16="http://schemas.microsoft.com/office/drawing/2014/main" id="{99240A48-53C5-E29B-D8A4-BB37A35EB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7330" y="2516782"/>
            <a:ext cx="970788" cy="970788"/>
          </a:xfrm>
          <a:prstGeom prst="rect">
            <a:avLst/>
          </a:prstGeom>
        </p:spPr>
      </p:pic>
      <p:pic>
        <p:nvPicPr>
          <p:cNvPr id="21" name="Graphic 20">
            <a:extLst>
              <a:ext uri="{FF2B5EF4-FFF2-40B4-BE49-F238E27FC236}">
                <a16:creationId xmlns:a16="http://schemas.microsoft.com/office/drawing/2014/main" id="{3553874B-1711-3270-C0CB-66C17060F9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2408" y="2537466"/>
            <a:ext cx="929421" cy="929421"/>
          </a:xfrm>
          <a:prstGeom prst="rect">
            <a:avLst/>
          </a:prstGeom>
        </p:spPr>
      </p:pic>
      <p:pic>
        <p:nvPicPr>
          <p:cNvPr id="23" name="Graphic 22">
            <a:extLst>
              <a:ext uri="{FF2B5EF4-FFF2-40B4-BE49-F238E27FC236}">
                <a16:creationId xmlns:a16="http://schemas.microsoft.com/office/drawing/2014/main" id="{5603DF4F-7156-77D9-1CCC-DC731A485D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00577" y="2454021"/>
            <a:ext cx="1096311" cy="1096311"/>
          </a:xfrm>
          <a:prstGeom prst="rect">
            <a:avLst/>
          </a:prstGeom>
        </p:spPr>
      </p:pic>
      <p:pic>
        <p:nvPicPr>
          <p:cNvPr id="25" name="Graphic 24">
            <a:extLst>
              <a:ext uri="{FF2B5EF4-FFF2-40B4-BE49-F238E27FC236}">
                <a16:creationId xmlns:a16="http://schemas.microsoft.com/office/drawing/2014/main" id="{83B6E633-6BCE-858D-1E54-19AB53A098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47669" y="2454021"/>
            <a:ext cx="1096310" cy="1096310"/>
          </a:xfrm>
          <a:prstGeom prst="rect">
            <a:avLst/>
          </a:prstGeom>
        </p:spPr>
      </p:pic>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BF1004E5-6A30-E3D9-2AE7-3189B3B508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408846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B94B11BD-EB1F-8149-BCAE-7F6B5C017C3C}"/>
              </a:ext>
            </a:extLst>
          </p:cNvPr>
          <p:cNvSpPr/>
          <p:nvPr/>
        </p:nvSpPr>
        <p:spPr>
          <a:xfrm>
            <a:off x="4496184" y="1711960"/>
            <a:ext cx="3239903" cy="4061460"/>
          </a:xfrm>
          <a:prstGeom prst="roundRect">
            <a:avLst/>
          </a:prstGeom>
          <a:solidFill>
            <a:schemeClr val="bg2">
              <a:alpha val="207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7D956F8-C7A8-D747-BADE-6D2303EF5209}"/>
              </a:ext>
            </a:extLst>
          </p:cNvPr>
          <p:cNvSpPr txBox="1">
            <a:spLocks/>
          </p:cNvSpPr>
          <p:nvPr/>
        </p:nvSpPr>
        <p:spPr>
          <a:xfrm>
            <a:off x="346724" y="364414"/>
            <a:ext cx="11270555"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DEVICE MANAGEMENT CHALLENGES</a:t>
            </a:r>
            <a:endParaRPr lang="en-US" sz="4800"/>
          </a:p>
        </p:txBody>
      </p:sp>
      <p:sp>
        <p:nvSpPr>
          <p:cNvPr id="14" name="Subtitle 3">
            <a:extLst>
              <a:ext uri="{FF2B5EF4-FFF2-40B4-BE49-F238E27FC236}">
                <a16:creationId xmlns:a16="http://schemas.microsoft.com/office/drawing/2014/main" id="{08934177-1704-86A9-CC1F-E5E2F15E0B0F}"/>
              </a:ext>
            </a:extLst>
          </p:cNvPr>
          <p:cNvSpPr txBox="1">
            <a:spLocks/>
          </p:cNvSpPr>
          <p:nvPr/>
        </p:nvSpPr>
        <p:spPr>
          <a:xfrm>
            <a:off x="346726" y="1085182"/>
            <a:ext cx="9693014" cy="445029"/>
          </a:xfrm>
          <a:prstGeom prst="rect">
            <a:avLst/>
          </a:prstGeom>
        </p:spPr>
        <p:txBody>
          <a:bodyPr lIns="91440" tIns="45720" rIns="91440" bIns="45720" anchor="t">
            <a:normAutofit fontScale="77500" lnSpcReduction="20000"/>
          </a:bodyPr>
          <a:lstStyle>
            <a:lvl1pPr marL="0" indent="0" algn="l" defTabSz="914400" rtl="0" eaLnBrk="1" latinLnBrk="0" hangingPunct="1">
              <a:lnSpc>
                <a:spcPct val="120000"/>
              </a:lnSpc>
              <a:spcBef>
                <a:spcPts val="1000"/>
              </a:spcBef>
              <a:buClr>
                <a:srgbClr val="57A0D3"/>
              </a:buClr>
              <a:buFontTx/>
              <a:buNone/>
              <a:defRPr sz="2000" kern="1200" baseline="0">
                <a:solidFill>
                  <a:srgbClr val="62656A"/>
                </a:solidFill>
                <a:latin typeface="Segoe UI Semilight" panose="020B0402040204020203" pitchFamily="34" charset="0"/>
                <a:ea typeface="+mn-ea"/>
                <a:cs typeface="Segoe UI" panose="020B0502040204020203" pitchFamily="34" charset="0"/>
              </a:defRPr>
            </a:lvl1pPr>
            <a:lvl2pPr marL="4572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solidFill>
                  <a:srgbClr val="194773"/>
                </a:solidFill>
                <a:latin typeface="Segoe UI Semibold"/>
                <a:cs typeface="Segoe UI Semibold"/>
              </a:rPr>
              <a:t>IF DEVICES AREN’T MANAGED, THEY – AND YOUR ORGANIZATION – ARE AT RISK.</a:t>
            </a:r>
            <a:endParaRPr lang="en-US" sz="2600">
              <a:solidFill>
                <a:srgbClr val="194773"/>
              </a:solidFill>
              <a:latin typeface="Segoe UI Semibold" panose="020B0702040204020203" pitchFamily="34" charset="0"/>
              <a:cs typeface="Segoe UI Semibold" panose="020B0702040204020203" pitchFamily="34" charset="0"/>
            </a:endParaRPr>
          </a:p>
          <a:p>
            <a:endParaRPr lang="en-US">
              <a:latin typeface="Segoe UI Semibold" panose="020B0702040204020203" pitchFamily="34" charset="0"/>
              <a:cs typeface="Segoe UI Semibold" panose="020B0702040204020203" pitchFamily="34" charset="0"/>
            </a:endParaRPr>
          </a:p>
        </p:txBody>
      </p:sp>
      <p:sp>
        <p:nvSpPr>
          <p:cNvPr id="33" name="Content Placeholder 2">
            <a:extLst>
              <a:ext uri="{FF2B5EF4-FFF2-40B4-BE49-F238E27FC236}">
                <a16:creationId xmlns:a16="http://schemas.microsoft.com/office/drawing/2014/main" id="{DFBF6064-9D1D-456C-8C6D-7595C1FD3E7A}"/>
              </a:ext>
            </a:extLst>
          </p:cNvPr>
          <p:cNvSpPr txBox="1">
            <a:spLocks/>
          </p:cNvSpPr>
          <p:nvPr/>
        </p:nvSpPr>
        <p:spPr>
          <a:xfrm>
            <a:off x="1018135" y="2736245"/>
            <a:ext cx="2886323" cy="1724540"/>
          </a:xfrm>
          <a:prstGeom prst="rect">
            <a:avLst/>
          </a:prstGeom>
        </p:spPr>
        <p:txBody>
          <a:bodyPr>
            <a:noAutofit/>
          </a:bodyPr>
          <a:lstStyle>
            <a:lvl1pPr marL="0" indent="0" algn="ctr" defTabSz="914400" rtl="0" eaLnBrk="1" latinLnBrk="0" hangingPunct="1">
              <a:lnSpc>
                <a:spcPct val="120000"/>
              </a:lnSpc>
              <a:spcBef>
                <a:spcPts val="1000"/>
              </a:spcBef>
              <a:buClr>
                <a:srgbClr val="57A0D3"/>
              </a:buClr>
              <a:buFontTx/>
              <a:buNone/>
              <a:defRPr sz="1600" kern="1200" baseline="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sp>
        <p:nvSpPr>
          <p:cNvPr id="3" name="Rectangle: Rounded Corners 2">
            <a:extLst>
              <a:ext uri="{FF2B5EF4-FFF2-40B4-BE49-F238E27FC236}">
                <a16:creationId xmlns:a16="http://schemas.microsoft.com/office/drawing/2014/main" id="{AAB94EBF-F8C5-B51D-D15E-5465A49BB1E8}"/>
              </a:ext>
            </a:extLst>
          </p:cNvPr>
          <p:cNvSpPr/>
          <p:nvPr/>
        </p:nvSpPr>
        <p:spPr>
          <a:xfrm>
            <a:off x="848743" y="1711960"/>
            <a:ext cx="3249428" cy="4070985"/>
          </a:xfrm>
          <a:prstGeom prst="roundRect">
            <a:avLst/>
          </a:prstGeom>
          <a:solidFill>
            <a:schemeClr val="bg2">
              <a:alpha val="207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DD25B87-FD9D-0033-D598-939E27AF6309}"/>
              </a:ext>
            </a:extLst>
          </p:cNvPr>
          <p:cNvSpPr/>
          <p:nvPr/>
        </p:nvSpPr>
        <p:spPr>
          <a:xfrm>
            <a:off x="1217089" y="3246298"/>
            <a:ext cx="2512735" cy="423061"/>
          </a:xfrm>
          <a:prstGeom prst="rect">
            <a:avLst/>
          </a:prstGeom>
        </p:spPr>
        <p:txBody>
          <a:bodyPr wrap="square" lIns="91440" tIns="45720" rIns="91440" bIns="45720" anchor="t">
            <a:spAutoFit/>
          </a:bodyPr>
          <a:lstStyle/>
          <a:p>
            <a:pPr algn="ctr"/>
            <a:r>
              <a:rPr lang="en-US" sz="2400" b="1" cap="small">
                <a:solidFill>
                  <a:schemeClr val="tx2"/>
                </a:solidFill>
                <a:latin typeface="Segoe UI" panose="020B0502040204020203" pitchFamily="34" charset="0"/>
                <a:cs typeface="Segoe UI" panose="020B0502040204020203" pitchFamily="34" charset="0"/>
              </a:rPr>
              <a:t>SECURITY</a:t>
            </a:r>
            <a:endParaRPr lang="en-US" sz="1600" b="1" cap="small">
              <a:solidFill>
                <a:schemeClr val="tx2"/>
              </a:solidFill>
              <a:latin typeface="Segoe UI" panose="020B0502040204020203" pitchFamily="34" charset="0"/>
              <a:cs typeface="Segoe UI" panose="020B0502040204020203" pitchFamily="34" charset="0"/>
            </a:endParaRPr>
          </a:p>
        </p:txBody>
      </p:sp>
      <p:sp>
        <p:nvSpPr>
          <p:cNvPr id="35" name="Rectangle 34">
            <a:extLst>
              <a:ext uri="{FF2B5EF4-FFF2-40B4-BE49-F238E27FC236}">
                <a16:creationId xmlns:a16="http://schemas.microsoft.com/office/drawing/2014/main" id="{EA187904-B41B-7610-0D5E-6E56DAC885E9}"/>
              </a:ext>
            </a:extLst>
          </p:cNvPr>
          <p:cNvSpPr/>
          <p:nvPr/>
        </p:nvSpPr>
        <p:spPr>
          <a:xfrm>
            <a:off x="824422" y="4484052"/>
            <a:ext cx="3212462" cy="1015663"/>
          </a:xfrm>
          <a:prstGeom prst="rect">
            <a:avLst/>
          </a:prstGeom>
        </p:spPr>
        <p:txBody>
          <a:bodyPr wrap="square" lIns="91440" tIns="45720" rIns="91440" bIns="45720" anchor="t">
            <a:spAutoFit/>
          </a:bodyPr>
          <a:lstStyle/>
          <a:p>
            <a:pPr algn="ctr"/>
            <a:r>
              <a:rPr lang="en-US" sz="1500" b="1" cap="small">
                <a:solidFill>
                  <a:schemeClr val="bg2"/>
                </a:solidFill>
                <a:latin typeface="Segoe UI"/>
                <a:cs typeface="Segoe UI"/>
              </a:rPr>
              <a:t>THE MEDIAN TIME FOR AN ATTACKER TO ACCESS YOUR PRIVATE INFORMATION THROUGH A PHISHING EMAIL</a:t>
            </a:r>
            <a:r>
              <a:rPr lang="en-US" sz="1500" b="1" cap="small" baseline="30000">
                <a:solidFill>
                  <a:schemeClr val="bg2"/>
                </a:solidFill>
                <a:latin typeface="Segoe UI"/>
                <a:cs typeface="Segoe UI"/>
              </a:rPr>
              <a:t>1</a:t>
            </a:r>
            <a:endParaRPr lang="en-US" sz="1500" b="1" cap="small" baseline="30000">
              <a:solidFill>
                <a:schemeClr val="bg2"/>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47C6CFDD-4004-E549-A8C2-92577D825AD3}"/>
              </a:ext>
            </a:extLst>
          </p:cNvPr>
          <p:cNvPicPr>
            <a:picLocks noChangeAspect="1"/>
          </p:cNvPicPr>
          <p:nvPr/>
        </p:nvPicPr>
        <p:blipFill>
          <a:blip r:embed="rId3"/>
          <a:stretch>
            <a:fillRect/>
          </a:stretch>
        </p:blipFill>
        <p:spPr>
          <a:xfrm>
            <a:off x="1988663" y="2016542"/>
            <a:ext cx="969589" cy="1128586"/>
          </a:xfrm>
          <a:prstGeom prst="rect">
            <a:avLst/>
          </a:prstGeom>
        </p:spPr>
      </p:pic>
      <p:sp>
        <p:nvSpPr>
          <p:cNvPr id="31" name="Rectangle 30">
            <a:extLst>
              <a:ext uri="{FF2B5EF4-FFF2-40B4-BE49-F238E27FC236}">
                <a16:creationId xmlns:a16="http://schemas.microsoft.com/office/drawing/2014/main" id="{758FDC2A-1B7D-454D-BA53-38137665FA02}"/>
              </a:ext>
            </a:extLst>
          </p:cNvPr>
          <p:cNvSpPr/>
          <p:nvPr/>
        </p:nvSpPr>
        <p:spPr>
          <a:xfrm>
            <a:off x="4863450" y="3226996"/>
            <a:ext cx="2505370" cy="461665"/>
          </a:xfrm>
          <a:prstGeom prst="rect">
            <a:avLst/>
          </a:prstGeom>
        </p:spPr>
        <p:txBody>
          <a:bodyPr wrap="square" lIns="91440" tIns="45720" rIns="91440" bIns="45720" anchor="t">
            <a:spAutoFit/>
          </a:bodyPr>
          <a:lstStyle/>
          <a:p>
            <a:pPr algn="ctr"/>
            <a:r>
              <a:rPr lang="en-US" sz="2400" b="1" cap="small">
                <a:solidFill>
                  <a:schemeClr val="tx2"/>
                </a:solidFill>
                <a:latin typeface="Segoe UI" panose="020B0502040204020203" pitchFamily="34" charset="0"/>
                <a:cs typeface="Segoe UI" panose="020B0502040204020203" pitchFamily="34" charset="0"/>
              </a:rPr>
              <a:t>FLEET GROWTH</a:t>
            </a:r>
            <a:endParaRPr lang="en-US" sz="1600" b="1" cap="small">
              <a:solidFill>
                <a:schemeClr val="tx2"/>
              </a:solidFill>
              <a:latin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E1A6B3A8-F3BD-5443-AD47-A21C323D65AF}"/>
              </a:ext>
            </a:extLst>
          </p:cNvPr>
          <p:cNvSpPr/>
          <p:nvPr/>
        </p:nvSpPr>
        <p:spPr>
          <a:xfrm>
            <a:off x="4694543" y="3618974"/>
            <a:ext cx="2843184" cy="954107"/>
          </a:xfrm>
          <a:prstGeom prst="rect">
            <a:avLst/>
          </a:prstGeom>
        </p:spPr>
        <p:txBody>
          <a:bodyPr wrap="square" lIns="91440" tIns="45720" rIns="91440" bIns="45720" anchor="t">
            <a:spAutoFit/>
          </a:bodyPr>
          <a:lstStyle/>
          <a:p>
            <a:pPr algn="ctr"/>
            <a:r>
              <a:rPr lang="en-US" sz="5600" b="1" cap="small">
                <a:solidFill>
                  <a:schemeClr val="bg2"/>
                </a:solidFill>
                <a:latin typeface="Segoe UI" panose="020B0502040204020203" pitchFamily="34" charset="0"/>
                <a:cs typeface="Segoe UI" panose="020B0502040204020203" pitchFamily="34" charset="0"/>
              </a:rPr>
              <a:t>56%</a:t>
            </a:r>
          </a:p>
        </p:txBody>
      </p:sp>
      <p:sp>
        <p:nvSpPr>
          <p:cNvPr id="38" name="Rectangle: Rounded Corners 2">
            <a:extLst>
              <a:ext uri="{FF2B5EF4-FFF2-40B4-BE49-F238E27FC236}">
                <a16:creationId xmlns:a16="http://schemas.microsoft.com/office/drawing/2014/main" id="{4E7DC725-2A19-6740-967C-240E8EDF7E30}"/>
              </a:ext>
            </a:extLst>
          </p:cNvPr>
          <p:cNvSpPr/>
          <p:nvPr/>
        </p:nvSpPr>
        <p:spPr>
          <a:xfrm>
            <a:off x="8103353" y="1711960"/>
            <a:ext cx="3239903" cy="4052614"/>
          </a:xfrm>
          <a:prstGeom prst="roundRect">
            <a:avLst/>
          </a:prstGeom>
          <a:solidFill>
            <a:schemeClr val="bg2">
              <a:alpha val="207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6305807-AA7F-1C46-ADD6-CED287C0AFB0}"/>
              </a:ext>
            </a:extLst>
          </p:cNvPr>
          <p:cNvSpPr/>
          <p:nvPr/>
        </p:nvSpPr>
        <p:spPr>
          <a:xfrm>
            <a:off x="8470619" y="3247252"/>
            <a:ext cx="2505370" cy="421152"/>
          </a:xfrm>
          <a:prstGeom prst="rect">
            <a:avLst/>
          </a:prstGeom>
        </p:spPr>
        <p:txBody>
          <a:bodyPr wrap="square" lIns="91440" tIns="45720" rIns="91440" bIns="45720" anchor="t">
            <a:spAutoFit/>
          </a:bodyPr>
          <a:lstStyle/>
          <a:p>
            <a:pPr algn="ctr"/>
            <a:r>
              <a:rPr lang="en-US" sz="2400" b="1" cap="small">
                <a:solidFill>
                  <a:schemeClr val="tx2"/>
                </a:solidFill>
                <a:latin typeface="Segoe UI" panose="020B0502040204020203" pitchFamily="34" charset="0"/>
                <a:cs typeface="Segoe UI" panose="020B0502040204020203" pitchFamily="34" charset="0"/>
              </a:rPr>
              <a:t>DOWNTIME</a:t>
            </a:r>
            <a:endParaRPr lang="en-US" sz="1600" b="1" cap="small">
              <a:solidFill>
                <a:schemeClr val="tx2"/>
              </a:solidFill>
              <a:latin typeface="Segoe UI" panose="020B0502040204020203" pitchFamily="34" charset="0"/>
              <a:cs typeface="Segoe UI" panose="020B0502040204020203" pitchFamily="34" charset="0"/>
            </a:endParaRPr>
          </a:p>
        </p:txBody>
      </p:sp>
      <p:sp>
        <p:nvSpPr>
          <p:cNvPr id="41" name="Rectangle 40">
            <a:extLst>
              <a:ext uri="{FF2B5EF4-FFF2-40B4-BE49-F238E27FC236}">
                <a16:creationId xmlns:a16="http://schemas.microsoft.com/office/drawing/2014/main" id="{09BD3684-1FDD-C542-8C86-888112DFBB5F}"/>
              </a:ext>
            </a:extLst>
          </p:cNvPr>
          <p:cNvSpPr/>
          <p:nvPr/>
        </p:nvSpPr>
        <p:spPr>
          <a:xfrm>
            <a:off x="8280143" y="4484052"/>
            <a:ext cx="2898719" cy="1015663"/>
          </a:xfrm>
          <a:prstGeom prst="rect">
            <a:avLst/>
          </a:prstGeom>
        </p:spPr>
        <p:txBody>
          <a:bodyPr wrap="square" lIns="91440" tIns="45720" rIns="91440" bIns="45720" anchor="t">
            <a:spAutoFit/>
          </a:bodyPr>
          <a:lstStyle/>
          <a:p>
            <a:pPr algn="ctr"/>
            <a:r>
              <a:rPr lang="en-US" sz="1500" b="1" cap="small">
                <a:solidFill>
                  <a:schemeClr val="bg2"/>
                </a:solidFill>
                <a:latin typeface="Segoe UI"/>
                <a:cs typeface="Segoe UI"/>
              </a:rPr>
              <a:t>THE ANNUAL COST FOR HELP DESK SUPPORT, IDLE TIME AND DIMINISHED PRODUCTIVITY</a:t>
            </a:r>
            <a:r>
              <a:rPr lang="en-US" sz="1500" b="1" cap="small" baseline="30000">
                <a:solidFill>
                  <a:schemeClr val="bg2"/>
                </a:solidFill>
                <a:latin typeface="Segoe UI"/>
                <a:cs typeface="Segoe UI"/>
              </a:rPr>
              <a:t>3</a:t>
            </a:r>
            <a:endParaRPr lang="en-US" sz="1500" b="1" cap="small" baseline="30000">
              <a:solidFill>
                <a:schemeClr val="bg2"/>
              </a:solidFill>
              <a:latin typeface="Segoe UI" panose="020B0502040204020203" pitchFamily="34" charset="0"/>
              <a:cs typeface="Segoe UI" panose="020B0502040204020203" pitchFamily="34" charset="0"/>
            </a:endParaRPr>
          </a:p>
        </p:txBody>
      </p:sp>
      <p:pic>
        <p:nvPicPr>
          <p:cNvPr id="52" name="Picture 51">
            <a:extLst>
              <a:ext uri="{FF2B5EF4-FFF2-40B4-BE49-F238E27FC236}">
                <a16:creationId xmlns:a16="http://schemas.microsoft.com/office/drawing/2014/main" id="{924DA6CA-52D8-E54F-BB6D-21F1F1A0388E}"/>
              </a:ext>
            </a:extLst>
          </p:cNvPr>
          <p:cNvPicPr>
            <a:picLocks noChangeAspect="1"/>
          </p:cNvPicPr>
          <p:nvPr/>
        </p:nvPicPr>
        <p:blipFill>
          <a:blip r:embed="rId4"/>
          <a:stretch>
            <a:fillRect/>
          </a:stretch>
        </p:blipFill>
        <p:spPr>
          <a:xfrm>
            <a:off x="9392637" y="2045843"/>
            <a:ext cx="663607" cy="1069985"/>
          </a:xfrm>
          <a:prstGeom prst="rect">
            <a:avLst/>
          </a:prstGeom>
        </p:spPr>
      </p:pic>
      <p:pic>
        <p:nvPicPr>
          <p:cNvPr id="9" name="Picture 8" descr="A computer monitor and phone&#10;&#10;Description automatically generated">
            <a:extLst>
              <a:ext uri="{FF2B5EF4-FFF2-40B4-BE49-F238E27FC236}">
                <a16:creationId xmlns:a16="http://schemas.microsoft.com/office/drawing/2014/main" id="{149C8439-5EBE-E74A-996F-A34DA9468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621" y="1849321"/>
            <a:ext cx="1463028" cy="1463028"/>
          </a:xfrm>
          <a:prstGeom prst="rect">
            <a:avLst/>
          </a:prstGeom>
        </p:spPr>
      </p:pic>
      <p:sp>
        <p:nvSpPr>
          <p:cNvPr id="5" name="TextBox 4">
            <a:extLst>
              <a:ext uri="{FF2B5EF4-FFF2-40B4-BE49-F238E27FC236}">
                <a16:creationId xmlns:a16="http://schemas.microsoft.com/office/drawing/2014/main" id="{8483CB6F-36CE-F70C-56D7-3BCED0352266}"/>
              </a:ext>
            </a:extLst>
          </p:cNvPr>
          <p:cNvSpPr txBox="1"/>
          <p:nvPr/>
        </p:nvSpPr>
        <p:spPr>
          <a:xfrm>
            <a:off x="361950" y="5972175"/>
            <a:ext cx="48577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Segoe UI Semilight"/>
              </a:rPr>
              <a:t>1. Celebrate 20 Years of Cybersecurity Awareness Month with Microsoft</a:t>
            </a:r>
          </a:p>
          <a:p>
            <a:r>
              <a:rPr lang="en-US" sz="800">
                <a:cs typeface="Segoe UI Semilight"/>
              </a:rPr>
              <a:t>2. SOTI, Mobility in Motion: When Technology Transformation Meets Operational Intelligence</a:t>
            </a:r>
          </a:p>
          <a:p>
            <a:r>
              <a:rPr lang="en-US" sz="800">
                <a:cs typeface="Segoe UI Semilight"/>
              </a:rPr>
              <a:t>3. Health Tech World: Healthcare Organizations Hardest Hit by Device Downtime</a:t>
            </a:r>
          </a:p>
        </p:txBody>
      </p:sp>
      <p:sp>
        <p:nvSpPr>
          <p:cNvPr id="10" name="Rectangle 9">
            <a:extLst>
              <a:ext uri="{FF2B5EF4-FFF2-40B4-BE49-F238E27FC236}">
                <a16:creationId xmlns:a16="http://schemas.microsoft.com/office/drawing/2014/main" id="{2738BF91-5A40-6F8A-34D8-E82F832A9DAA}"/>
              </a:ext>
            </a:extLst>
          </p:cNvPr>
          <p:cNvSpPr/>
          <p:nvPr/>
        </p:nvSpPr>
        <p:spPr>
          <a:xfrm>
            <a:off x="4688103" y="4484052"/>
            <a:ext cx="2856065" cy="1015663"/>
          </a:xfrm>
          <a:prstGeom prst="rect">
            <a:avLst/>
          </a:prstGeom>
        </p:spPr>
        <p:txBody>
          <a:bodyPr wrap="square" lIns="91440" tIns="45720" rIns="91440" bIns="45720" anchor="t">
            <a:spAutoFit/>
          </a:bodyPr>
          <a:lstStyle/>
          <a:p>
            <a:pPr algn="ctr"/>
            <a:r>
              <a:rPr lang="en-US" sz="1500" b="1" cap="small">
                <a:solidFill>
                  <a:schemeClr val="bg2"/>
                </a:solidFill>
                <a:latin typeface="Segoe UI"/>
                <a:cs typeface="Segoe UI"/>
              </a:rPr>
              <a:t>OF BUSINESSES FIND AN INCREASING PORTFOLIO OF MOBILE DEVICES HARD TO MANAGE</a:t>
            </a:r>
            <a:r>
              <a:rPr lang="en-US" sz="1500" b="1" cap="small" baseline="30000">
                <a:solidFill>
                  <a:schemeClr val="bg2"/>
                </a:solidFill>
                <a:latin typeface="Segoe UI"/>
                <a:cs typeface="Segoe UI"/>
              </a:rPr>
              <a:t>2</a:t>
            </a:r>
            <a:endParaRPr lang="en-US" sz="1500" b="1" cap="small" baseline="30000">
              <a:solidFill>
                <a:schemeClr val="bg2"/>
              </a:solidFill>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7E560C55-EF33-0A86-44C7-3E787CAAFCFF}"/>
              </a:ext>
            </a:extLst>
          </p:cNvPr>
          <p:cNvSpPr/>
          <p:nvPr/>
        </p:nvSpPr>
        <p:spPr>
          <a:xfrm>
            <a:off x="1039704" y="3618974"/>
            <a:ext cx="2843184" cy="954107"/>
          </a:xfrm>
          <a:prstGeom prst="rect">
            <a:avLst/>
          </a:prstGeom>
        </p:spPr>
        <p:txBody>
          <a:bodyPr wrap="square" lIns="91440" tIns="45720" rIns="91440" bIns="45720" anchor="t">
            <a:spAutoFit/>
          </a:bodyPr>
          <a:lstStyle/>
          <a:p>
            <a:pPr algn="ctr"/>
            <a:r>
              <a:rPr lang="en-US" sz="5600" b="1" cap="small">
                <a:solidFill>
                  <a:schemeClr val="bg2"/>
                </a:solidFill>
                <a:latin typeface="Segoe UI" panose="020B0502040204020203" pitchFamily="34" charset="0"/>
                <a:cs typeface="Segoe UI" panose="020B0502040204020203" pitchFamily="34" charset="0"/>
              </a:rPr>
              <a:t>~1HR</a:t>
            </a:r>
          </a:p>
        </p:txBody>
      </p:sp>
      <p:sp>
        <p:nvSpPr>
          <p:cNvPr id="7" name="Rectangle 6">
            <a:extLst>
              <a:ext uri="{FF2B5EF4-FFF2-40B4-BE49-F238E27FC236}">
                <a16:creationId xmlns:a16="http://schemas.microsoft.com/office/drawing/2014/main" id="{F1F970C6-FB97-6FDD-3B7F-E9AC6DB7EF3E}"/>
              </a:ext>
            </a:extLst>
          </p:cNvPr>
          <p:cNvSpPr/>
          <p:nvPr/>
        </p:nvSpPr>
        <p:spPr>
          <a:xfrm>
            <a:off x="8276872" y="3618974"/>
            <a:ext cx="2843184" cy="954107"/>
          </a:xfrm>
          <a:prstGeom prst="rect">
            <a:avLst/>
          </a:prstGeom>
        </p:spPr>
        <p:txBody>
          <a:bodyPr wrap="square" lIns="91440" tIns="45720" rIns="91440" bIns="45720" anchor="t">
            <a:spAutoFit/>
          </a:bodyPr>
          <a:lstStyle/>
          <a:p>
            <a:pPr algn="ctr"/>
            <a:r>
              <a:rPr lang="en-US" sz="5600" b="1" cap="small">
                <a:solidFill>
                  <a:schemeClr val="bg2"/>
                </a:solidFill>
                <a:latin typeface="Segoe UI" panose="020B0502040204020203" pitchFamily="34" charset="0"/>
                <a:cs typeface="Segoe UI" panose="020B0502040204020203" pitchFamily="34" charset="0"/>
              </a:rPr>
              <a:t>$1.4M</a:t>
            </a:r>
          </a:p>
        </p:txBody>
      </p:sp>
      <p:pic>
        <p:nvPicPr>
          <p:cNvPr id="8" name="Obraz 7" descr="Obraz zawierający zrzut ekranu, Grafika, Czcionka, projekt graficzny&#10;&#10;Zawartość wygenerowana przez AI może być niepoprawna.">
            <a:extLst>
              <a:ext uri="{FF2B5EF4-FFF2-40B4-BE49-F238E27FC236}">
                <a16:creationId xmlns:a16="http://schemas.microsoft.com/office/drawing/2014/main" id="{3A1ADC4B-ABAF-3DF1-A0F3-D001BB6378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36" y="194976"/>
            <a:ext cx="867398" cy="178582"/>
          </a:xfrm>
          <a:prstGeom prst="rect">
            <a:avLst/>
          </a:prstGeom>
        </p:spPr>
      </p:pic>
    </p:spTree>
    <p:extLst>
      <p:ext uri="{BB962C8B-B14F-4D97-AF65-F5344CB8AC3E}">
        <p14:creationId xmlns:p14="http://schemas.microsoft.com/office/powerpoint/2010/main" val="72666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48B6-E4EF-E06D-D944-E3A5E35AC67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D6CD744-F7D9-D6C2-59B8-F70A8254529E}"/>
              </a:ext>
            </a:extLst>
          </p:cNvPr>
          <p:cNvSpPr txBox="1">
            <a:spLocks/>
          </p:cNvSpPr>
          <p:nvPr/>
        </p:nvSpPr>
        <p:spPr>
          <a:xfrm>
            <a:off x="415572" y="245899"/>
            <a:ext cx="1117167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DASHBOARDS TO INCREASE EFFICIENCY</a:t>
            </a:r>
            <a:endParaRPr lang="en-US">
              <a:solidFill>
                <a:srgbClr val="0099D3"/>
              </a:solidFill>
            </a:endParaRPr>
          </a:p>
        </p:txBody>
      </p:sp>
      <p:sp>
        <p:nvSpPr>
          <p:cNvPr id="8" name="TextBox 7">
            <a:extLst>
              <a:ext uri="{FF2B5EF4-FFF2-40B4-BE49-F238E27FC236}">
                <a16:creationId xmlns:a16="http://schemas.microsoft.com/office/drawing/2014/main" id="{D900DA87-0596-D3F8-356E-B0048B08CF15}"/>
              </a:ext>
            </a:extLst>
          </p:cNvPr>
          <p:cNvSpPr txBox="1"/>
          <p:nvPr/>
        </p:nvSpPr>
        <p:spPr>
          <a:xfrm>
            <a:off x="1306939" y="5031604"/>
            <a:ext cx="4070344" cy="584775"/>
          </a:xfrm>
          <a:prstGeom prst="rect">
            <a:avLst/>
          </a:prstGeom>
          <a:noFill/>
        </p:spPr>
        <p:txBody>
          <a:bodyPr wrap="square" rtlCol="0">
            <a:spAutoFit/>
          </a:bodyPr>
          <a:lstStyle/>
          <a:p>
            <a:pPr algn="ctr"/>
            <a:r>
              <a:rPr lang="en-US" sz="1600"/>
              <a:t>Monitor app statuses for all the apps deployed via App Policies.</a:t>
            </a:r>
          </a:p>
        </p:txBody>
      </p:sp>
      <p:pic>
        <p:nvPicPr>
          <p:cNvPr id="5" name="Picture 4" descr="A screenshot of a computer&#10;&#10;Description automatically generated">
            <a:extLst>
              <a:ext uri="{FF2B5EF4-FFF2-40B4-BE49-F238E27FC236}">
                <a16:creationId xmlns:a16="http://schemas.microsoft.com/office/drawing/2014/main" id="{342C6D7E-26DB-0027-74B6-DED8A7039734}"/>
              </a:ext>
            </a:extLst>
          </p:cNvPr>
          <p:cNvPicPr>
            <a:picLocks noChangeAspect="1"/>
          </p:cNvPicPr>
          <p:nvPr/>
        </p:nvPicPr>
        <p:blipFill>
          <a:blip r:embed="rId3" cstate="print">
            <a:extLst>
              <a:ext uri="{28A0092B-C50C-407E-A947-70E740481C1C}">
                <a14:useLocalDpi xmlns:a14="http://schemas.microsoft.com/office/drawing/2010/main" val="0"/>
              </a:ext>
            </a:extLst>
          </a:blip>
          <a:srcRect l="2111" t="3348" r="2042" b="2953"/>
          <a:stretch/>
        </p:blipFill>
        <p:spPr bwMode="auto">
          <a:xfrm>
            <a:off x="920209" y="1750601"/>
            <a:ext cx="4843805" cy="2650397"/>
          </a:xfrm>
          <a:prstGeom prst="roundRect">
            <a:avLst>
              <a:gd name="adj" fmla="val 1582"/>
            </a:avLst>
          </a:prstGeom>
          <a:noFill/>
          <a:ln>
            <a:solidFill>
              <a:schemeClr val="tx1">
                <a:lumMod val="40000"/>
                <a:lumOff val="60000"/>
              </a:schemeClr>
            </a:solidFill>
          </a:ln>
        </p:spPr>
      </p:pic>
      <p:sp>
        <p:nvSpPr>
          <p:cNvPr id="6" name="TextBox 5">
            <a:extLst>
              <a:ext uri="{FF2B5EF4-FFF2-40B4-BE49-F238E27FC236}">
                <a16:creationId xmlns:a16="http://schemas.microsoft.com/office/drawing/2014/main" id="{14DB9052-41A3-35B4-AEA2-9B7370918787}"/>
              </a:ext>
            </a:extLst>
          </p:cNvPr>
          <p:cNvSpPr txBox="1"/>
          <p:nvPr/>
        </p:nvSpPr>
        <p:spPr>
          <a:xfrm>
            <a:off x="652710" y="4592846"/>
            <a:ext cx="5378802" cy="400110"/>
          </a:xfrm>
          <a:prstGeom prst="rect">
            <a:avLst/>
          </a:prstGeom>
          <a:noFill/>
        </p:spPr>
        <p:txBody>
          <a:bodyPr wrap="square" rtlCol="0">
            <a:spAutoFit/>
          </a:bodyPr>
          <a:lstStyle/>
          <a:p>
            <a:pPr algn="ctr"/>
            <a:r>
              <a:rPr lang="en-US" sz="2000" b="1">
                <a:solidFill>
                  <a:srgbClr val="0099D3"/>
                </a:solidFill>
              </a:rPr>
              <a:t>APPS DASHBOARD</a:t>
            </a:r>
          </a:p>
        </p:txBody>
      </p:sp>
      <p:pic>
        <p:nvPicPr>
          <p:cNvPr id="9" name="Picture 8" descr="A screenshot of a computer&#10;&#10;Description automatically generated">
            <a:extLst>
              <a:ext uri="{FF2B5EF4-FFF2-40B4-BE49-F238E27FC236}">
                <a16:creationId xmlns:a16="http://schemas.microsoft.com/office/drawing/2014/main" id="{E87D3641-3BCF-175A-ECDC-B53891AE58FC}"/>
              </a:ext>
            </a:extLst>
          </p:cNvPr>
          <p:cNvPicPr>
            <a:picLocks noChangeAspect="1"/>
          </p:cNvPicPr>
          <p:nvPr/>
        </p:nvPicPr>
        <p:blipFill>
          <a:blip r:embed="rId4" cstate="print">
            <a:extLst>
              <a:ext uri="{28A0092B-C50C-407E-A947-70E740481C1C}">
                <a14:useLocalDpi xmlns:a14="http://schemas.microsoft.com/office/drawing/2010/main" val="0"/>
              </a:ext>
            </a:extLst>
          </a:blip>
          <a:srcRect l="1729" t="3344" r="2189" b="5558"/>
          <a:stretch/>
        </p:blipFill>
        <p:spPr bwMode="auto">
          <a:xfrm>
            <a:off x="6398286" y="1750601"/>
            <a:ext cx="4889829" cy="2651760"/>
          </a:xfrm>
          <a:prstGeom prst="roundRect">
            <a:avLst>
              <a:gd name="adj" fmla="val 1690"/>
            </a:avLst>
          </a:prstGeom>
          <a:noFill/>
          <a:ln>
            <a:solidFill>
              <a:schemeClr val="tx1">
                <a:lumMod val="40000"/>
                <a:lumOff val="60000"/>
              </a:schemeClr>
            </a:solidFill>
          </a:ln>
        </p:spPr>
      </p:pic>
      <p:sp>
        <p:nvSpPr>
          <p:cNvPr id="10" name="TextBox 9">
            <a:extLst>
              <a:ext uri="{FF2B5EF4-FFF2-40B4-BE49-F238E27FC236}">
                <a16:creationId xmlns:a16="http://schemas.microsoft.com/office/drawing/2014/main" id="{14DB9052-41A3-35B4-AEA2-9B7370918787}"/>
              </a:ext>
            </a:extLst>
          </p:cNvPr>
          <p:cNvSpPr txBox="1"/>
          <p:nvPr/>
        </p:nvSpPr>
        <p:spPr>
          <a:xfrm>
            <a:off x="5878283" y="4592846"/>
            <a:ext cx="5929836" cy="400110"/>
          </a:xfrm>
          <a:prstGeom prst="rect">
            <a:avLst/>
          </a:prstGeom>
          <a:noFill/>
        </p:spPr>
        <p:txBody>
          <a:bodyPr wrap="square" rtlCol="0">
            <a:spAutoFit/>
          </a:bodyPr>
          <a:lstStyle/>
          <a:p>
            <a:pPr algn="ctr"/>
            <a:r>
              <a:rPr lang="en-US" sz="2000" b="1">
                <a:solidFill>
                  <a:srgbClr val="0099D3"/>
                </a:solidFill>
              </a:rPr>
              <a:t>CERTIFICATES DASHBOARD</a:t>
            </a:r>
          </a:p>
        </p:txBody>
      </p:sp>
      <p:sp>
        <p:nvSpPr>
          <p:cNvPr id="11" name="TextBox 10">
            <a:extLst>
              <a:ext uri="{FF2B5EF4-FFF2-40B4-BE49-F238E27FC236}">
                <a16:creationId xmlns:a16="http://schemas.microsoft.com/office/drawing/2014/main" id="{115B2EC7-594D-DB67-F09E-0F82100B8359}"/>
              </a:ext>
            </a:extLst>
          </p:cNvPr>
          <p:cNvSpPr txBox="1"/>
          <p:nvPr/>
        </p:nvSpPr>
        <p:spPr>
          <a:xfrm>
            <a:off x="6760109" y="5030584"/>
            <a:ext cx="4221438" cy="830997"/>
          </a:xfrm>
          <a:prstGeom prst="rect">
            <a:avLst/>
          </a:prstGeom>
          <a:noFill/>
        </p:spPr>
        <p:txBody>
          <a:bodyPr wrap="square" rtlCol="0">
            <a:spAutoFit/>
          </a:bodyPr>
          <a:lstStyle/>
          <a:p>
            <a:pPr algn="ctr"/>
            <a:r>
              <a:rPr lang="en-US" sz="1600"/>
              <a:t>Access an overview of your device certificate landscape, enhancing management and preventing lapses.</a:t>
            </a:r>
          </a:p>
        </p:txBody>
      </p:sp>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F9E603DC-D6C3-2DD8-9331-56D8F9814C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4689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24B8-D12B-6D33-AF54-52FEDFE9D6C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C9E0B34-010C-97A7-7C8B-E8F31659179F}"/>
              </a:ext>
            </a:extLst>
          </p:cNvPr>
          <p:cNvSpPr txBox="1">
            <a:spLocks/>
          </p:cNvSpPr>
          <p:nvPr/>
        </p:nvSpPr>
        <p:spPr>
          <a:xfrm>
            <a:off x="415572" y="245899"/>
            <a:ext cx="1117167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Dashboards to increase efficiency</a:t>
            </a:r>
            <a:endParaRPr lang="en-US">
              <a:solidFill>
                <a:srgbClr val="0099D3"/>
              </a:solidFill>
            </a:endParaRPr>
          </a:p>
        </p:txBody>
      </p:sp>
      <p:sp>
        <p:nvSpPr>
          <p:cNvPr id="8" name="TextBox 7">
            <a:extLst>
              <a:ext uri="{FF2B5EF4-FFF2-40B4-BE49-F238E27FC236}">
                <a16:creationId xmlns:a16="http://schemas.microsoft.com/office/drawing/2014/main" id="{351AC432-BE8E-5A2C-572B-5AEE57568998}"/>
              </a:ext>
            </a:extLst>
          </p:cNvPr>
          <p:cNvSpPr txBox="1"/>
          <p:nvPr/>
        </p:nvSpPr>
        <p:spPr>
          <a:xfrm>
            <a:off x="3300509" y="5636953"/>
            <a:ext cx="5716526" cy="584775"/>
          </a:xfrm>
          <a:prstGeom prst="rect">
            <a:avLst/>
          </a:prstGeom>
          <a:noFill/>
        </p:spPr>
        <p:txBody>
          <a:bodyPr wrap="square" rtlCol="0">
            <a:spAutoFit/>
          </a:bodyPr>
          <a:lstStyle/>
          <a:p>
            <a:pPr algn="ctr"/>
            <a:r>
              <a:rPr lang="en-US" sz="1600"/>
              <a:t>Share custom column views and saved searches with other users, roles and groups to streamline collaboration.</a:t>
            </a:r>
          </a:p>
        </p:txBody>
      </p:sp>
      <p:sp>
        <p:nvSpPr>
          <p:cNvPr id="6" name="TextBox 5">
            <a:extLst>
              <a:ext uri="{FF2B5EF4-FFF2-40B4-BE49-F238E27FC236}">
                <a16:creationId xmlns:a16="http://schemas.microsoft.com/office/drawing/2014/main" id="{FFA75885-F4A8-702E-222A-3E3863A8EBCA}"/>
              </a:ext>
            </a:extLst>
          </p:cNvPr>
          <p:cNvSpPr txBox="1"/>
          <p:nvPr/>
        </p:nvSpPr>
        <p:spPr>
          <a:xfrm>
            <a:off x="2773581" y="4775179"/>
            <a:ext cx="6770382" cy="861774"/>
          </a:xfrm>
          <a:prstGeom prst="rect">
            <a:avLst/>
          </a:prstGeom>
          <a:noFill/>
        </p:spPr>
        <p:txBody>
          <a:bodyPr wrap="square" rtlCol="0">
            <a:spAutoFit/>
          </a:bodyPr>
          <a:lstStyle/>
          <a:p>
            <a:pPr algn="ctr"/>
            <a:r>
              <a:rPr lang="en-US" sz="2500" b="1">
                <a:solidFill>
                  <a:srgbClr val="0099D3"/>
                </a:solidFill>
              </a:rPr>
              <a:t>SHARED VIEWS &amp; SEARCHES ON </a:t>
            </a:r>
            <a:br>
              <a:rPr lang="en-US" sz="2500" b="1">
                <a:solidFill>
                  <a:srgbClr val="0099D3"/>
                </a:solidFill>
              </a:rPr>
            </a:br>
            <a:r>
              <a:rPr lang="en-US" sz="2500" b="1">
                <a:solidFill>
                  <a:srgbClr val="0099D3"/>
                </a:solidFill>
              </a:rPr>
              <a:t>THE DEVICES DASHBOARD</a:t>
            </a:r>
          </a:p>
        </p:txBody>
      </p:sp>
      <p:pic>
        <p:nvPicPr>
          <p:cNvPr id="5" name="Saved Searches">
            <a:hlinkClick r:id="" action="ppaction://media"/>
            <a:extLst>
              <a:ext uri="{FF2B5EF4-FFF2-40B4-BE49-F238E27FC236}">
                <a16:creationId xmlns:a16="http://schemas.microsoft.com/office/drawing/2014/main" id="{DEB40E4E-D915-FDBB-2EC4-84925A26B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9844" y="1174628"/>
            <a:ext cx="6183123" cy="3478007"/>
          </a:xfrm>
          <a:prstGeom prst="roundRect">
            <a:avLst>
              <a:gd name="adj" fmla="val 2426"/>
            </a:avLst>
          </a:prstGeom>
          <a:ln>
            <a:solidFill>
              <a:schemeClr val="tx1">
                <a:lumMod val="40000"/>
                <a:lumOff val="60000"/>
              </a:schemeClr>
            </a:solidFill>
          </a:ln>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068650F5-F1AE-C814-9EA7-2CA0A2A35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1737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355F-6793-E0F6-22CA-9D40316C0F0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4AC4640-2B50-E7DA-638E-223985E34E52}"/>
              </a:ext>
            </a:extLst>
          </p:cNvPr>
          <p:cNvSpPr txBox="1"/>
          <p:nvPr/>
        </p:nvSpPr>
        <p:spPr>
          <a:xfrm>
            <a:off x="6813359" y="5500484"/>
            <a:ext cx="4484466" cy="584775"/>
          </a:xfrm>
          <a:prstGeom prst="rect">
            <a:avLst/>
          </a:prstGeom>
          <a:noFill/>
        </p:spPr>
        <p:txBody>
          <a:bodyPr wrap="square" rtlCol="0">
            <a:spAutoFit/>
          </a:bodyPr>
          <a:lstStyle/>
          <a:p>
            <a:pPr algn="ctr"/>
            <a:r>
              <a:rPr lang="en-US" sz="1600"/>
              <a:t>Easily design lockdown configurations for various apps and settings to control a device’s access.</a:t>
            </a:r>
          </a:p>
        </p:txBody>
      </p:sp>
      <p:sp>
        <p:nvSpPr>
          <p:cNvPr id="6" name="TextBox 5">
            <a:extLst>
              <a:ext uri="{FF2B5EF4-FFF2-40B4-BE49-F238E27FC236}">
                <a16:creationId xmlns:a16="http://schemas.microsoft.com/office/drawing/2014/main" id="{E7FE934C-D6DC-7856-7014-409BA5BCA64B}"/>
              </a:ext>
            </a:extLst>
          </p:cNvPr>
          <p:cNvSpPr txBox="1"/>
          <p:nvPr/>
        </p:nvSpPr>
        <p:spPr>
          <a:xfrm>
            <a:off x="6366191" y="5082511"/>
            <a:ext cx="5378802" cy="400110"/>
          </a:xfrm>
          <a:prstGeom prst="rect">
            <a:avLst/>
          </a:prstGeom>
          <a:noFill/>
        </p:spPr>
        <p:txBody>
          <a:bodyPr wrap="square" lIns="91440" tIns="45720" rIns="91440" bIns="45720" rtlCol="0" anchor="t">
            <a:spAutoFit/>
          </a:bodyPr>
          <a:lstStyle/>
          <a:p>
            <a:pPr algn="ctr"/>
            <a:r>
              <a:rPr lang="en-US" sz="2000" b="1">
                <a:solidFill>
                  <a:srgbClr val="0099D3"/>
                </a:solidFill>
              </a:rPr>
              <a:t>LOCKDOWN</a:t>
            </a:r>
            <a:endParaRPr lang="en-US" sz="2000">
              <a:solidFill>
                <a:srgbClr val="0099D3"/>
              </a:solidFill>
            </a:endParaRPr>
          </a:p>
        </p:txBody>
      </p:sp>
      <p:pic>
        <p:nvPicPr>
          <p:cNvPr id="1026" name="Picture 2">
            <a:extLst>
              <a:ext uri="{FF2B5EF4-FFF2-40B4-BE49-F238E27FC236}">
                <a16:creationId xmlns:a16="http://schemas.microsoft.com/office/drawing/2014/main" id="{B5398A4F-70F9-6F35-7FFB-473F4EEACF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 t="786" r="599" b="1202"/>
          <a:stretch/>
        </p:blipFill>
        <p:spPr bwMode="auto">
          <a:xfrm>
            <a:off x="6771847" y="1830760"/>
            <a:ext cx="4567490" cy="3183377"/>
          </a:xfrm>
          <a:prstGeom prst="roundRect">
            <a:avLst>
              <a:gd name="adj" fmla="val 2760"/>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2D7BAE-CE7A-6E56-A0CA-A7BC80E745B0}"/>
              </a:ext>
            </a:extLst>
          </p:cNvPr>
          <p:cNvSpPr txBox="1"/>
          <p:nvPr/>
        </p:nvSpPr>
        <p:spPr>
          <a:xfrm>
            <a:off x="1566814" y="5082511"/>
            <a:ext cx="3699819" cy="400110"/>
          </a:xfrm>
          <a:prstGeom prst="rect">
            <a:avLst/>
          </a:prstGeom>
          <a:noFill/>
        </p:spPr>
        <p:txBody>
          <a:bodyPr wrap="square" lIns="91440" tIns="45720" rIns="91440" bIns="45720" rtlCol="0" anchor="t">
            <a:spAutoFit/>
          </a:bodyPr>
          <a:lstStyle/>
          <a:p>
            <a:pPr algn="ctr"/>
            <a:r>
              <a:rPr lang="en-US" sz="2000" b="1">
                <a:solidFill>
                  <a:srgbClr val="0099D3"/>
                </a:solidFill>
                <a:cs typeface="Segoe UI Semilight"/>
              </a:rPr>
              <a:t>APP DEPLOYMENT </a:t>
            </a:r>
            <a:endParaRPr lang="en-US" sz="2000">
              <a:solidFill>
                <a:srgbClr val="0099D3"/>
              </a:solidFill>
            </a:endParaRPr>
          </a:p>
        </p:txBody>
      </p:sp>
      <p:sp>
        <p:nvSpPr>
          <p:cNvPr id="17" name="TextBox 16">
            <a:extLst>
              <a:ext uri="{FF2B5EF4-FFF2-40B4-BE49-F238E27FC236}">
                <a16:creationId xmlns:a16="http://schemas.microsoft.com/office/drawing/2014/main" id="{0BC7CAFC-37AF-C25F-EF83-E9A1329DADA1}"/>
              </a:ext>
            </a:extLst>
          </p:cNvPr>
          <p:cNvSpPr txBox="1"/>
          <p:nvPr/>
        </p:nvSpPr>
        <p:spPr>
          <a:xfrm>
            <a:off x="1141449" y="5500484"/>
            <a:ext cx="4550549" cy="584775"/>
          </a:xfrm>
          <a:prstGeom prst="rect">
            <a:avLst/>
          </a:prstGeom>
          <a:noFill/>
        </p:spPr>
        <p:txBody>
          <a:bodyPr wrap="square" lIns="91440" tIns="45720" rIns="91440" bIns="45720" rtlCol="0" anchor="t">
            <a:spAutoFit/>
          </a:bodyPr>
          <a:lstStyle/>
          <a:p>
            <a:pPr algn="ctr"/>
            <a:r>
              <a:rPr lang="en-US" sz="1600">
                <a:cs typeface="Segoe UI Semilight"/>
              </a:rPr>
              <a:t>Enhanced experience when installing, configuring and deploying apps.</a:t>
            </a:r>
          </a:p>
        </p:txBody>
      </p:sp>
      <p:pic>
        <p:nvPicPr>
          <p:cNvPr id="20" name="Picture 2">
            <a:extLst>
              <a:ext uri="{FF2B5EF4-FFF2-40B4-BE49-F238E27FC236}">
                <a16:creationId xmlns:a16="http://schemas.microsoft.com/office/drawing/2014/main" id="{97977D4C-7CAB-1970-7779-2695451A21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15" y="1830761"/>
            <a:ext cx="5610217" cy="3155747"/>
          </a:xfrm>
          <a:prstGeom prst="roundRect">
            <a:avLst>
              <a:gd name="adj" fmla="val 4348"/>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5F66FECA-6C32-D528-6678-FB219288CCE9}"/>
              </a:ext>
            </a:extLst>
          </p:cNvPr>
          <p:cNvSpPr txBox="1">
            <a:spLocks/>
          </p:cNvSpPr>
          <p:nvPr/>
        </p:nvSpPr>
        <p:spPr>
          <a:xfrm>
            <a:off x="437721" y="299695"/>
            <a:ext cx="1085452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Windows updates</a:t>
            </a:r>
            <a:endParaRPr lang="en-US">
              <a:solidFill>
                <a:srgbClr val="0099D3"/>
              </a:solidFill>
            </a:endParaRPr>
          </a:p>
        </p:txBody>
      </p:sp>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AA1CDC75-2620-58D5-1032-7452598EE7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44158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F43DD-FF1D-A0F0-D820-F76E5A356CD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2AF7671-A399-C1CA-D77D-BDE508DDC076}"/>
              </a:ext>
            </a:extLst>
          </p:cNvPr>
          <p:cNvSpPr txBox="1">
            <a:spLocks/>
          </p:cNvSpPr>
          <p:nvPr/>
        </p:nvSpPr>
        <p:spPr>
          <a:xfrm>
            <a:off x="437721" y="299695"/>
            <a:ext cx="1085452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Windows updates</a:t>
            </a:r>
            <a:endParaRPr lang="en-US">
              <a:solidFill>
                <a:srgbClr val="0099D3"/>
              </a:solidFill>
            </a:endParaRPr>
          </a:p>
        </p:txBody>
      </p:sp>
      <p:sp>
        <p:nvSpPr>
          <p:cNvPr id="7" name="TextBox 6">
            <a:extLst>
              <a:ext uri="{FF2B5EF4-FFF2-40B4-BE49-F238E27FC236}">
                <a16:creationId xmlns:a16="http://schemas.microsoft.com/office/drawing/2014/main" id="{824BA010-E55F-CDCC-F8A7-E63F5948CF26}"/>
              </a:ext>
            </a:extLst>
          </p:cNvPr>
          <p:cNvSpPr txBox="1"/>
          <p:nvPr/>
        </p:nvSpPr>
        <p:spPr>
          <a:xfrm>
            <a:off x="2339392" y="5030749"/>
            <a:ext cx="7513213" cy="400110"/>
          </a:xfrm>
          <a:prstGeom prst="rect">
            <a:avLst/>
          </a:prstGeom>
          <a:noFill/>
        </p:spPr>
        <p:txBody>
          <a:bodyPr wrap="square" rtlCol="0">
            <a:spAutoFit/>
          </a:bodyPr>
          <a:lstStyle/>
          <a:p>
            <a:pPr algn="ctr"/>
            <a:r>
              <a:rPr lang="en-US" sz="2000" b="1">
                <a:solidFill>
                  <a:srgbClr val="0099D3"/>
                </a:solidFill>
              </a:rPr>
              <a:t>HARDWARE &amp; PERIPHERAL VISIBILITY FOR WINDOWS DEVICES</a:t>
            </a:r>
          </a:p>
        </p:txBody>
      </p:sp>
      <p:sp>
        <p:nvSpPr>
          <p:cNvPr id="9" name="TextBox 8">
            <a:extLst>
              <a:ext uri="{FF2B5EF4-FFF2-40B4-BE49-F238E27FC236}">
                <a16:creationId xmlns:a16="http://schemas.microsoft.com/office/drawing/2014/main" id="{A0BE05C0-9BC1-619F-65CC-4DA2B8D353F7}"/>
              </a:ext>
            </a:extLst>
          </p:cNvPr>
          <p:cNvSpPr txBox="1"/>
          <p:nvPr/>
        </p:nvSpPr>
        <p:spPr>
          <a:xfrm>
            <a:off x="3580410" y="5491490"/>
            <a:ext cx="4806669" cy="584775"/>
          </a:xfrm>
          <a:prstGeom prst="rect">
            <a:avLst/>
          </a:prstGeom>
          <a:noFill/>
        </p:spPr>
        <p:txBody>
          <a:bodyPr wrap="square" rtlCol="0">
            <a:spAutoFit/>
          </a:bodyPr>
          <a:lstStyle/>
          <a:p>
            <a:pPr algn="ctr"/>
            <a:r>
              <a:rPr lang="en-US" sz="1600"/>
              <a:t>View and monitor any hardware components or connected peripherals on Windows devices.</a:t>
            </a:r>
          </a:p>
        </p:txBody>
      </p:sp>
      <p:pic>
        <p:nvPicPr>
          <p:cNvPr id="17" name="Windows Hardware_2">
            <a:hlinkClick r:id="" action="ppaction://media"/>
            <a:extLst>
              <a:ext uri="{FF2B5EF4-FFF2-40B4-BE49-F238E27FC236}">
                <a16:creationId xmlns:a16="http://schemas.microsoft.com/office/drawing/2014/main" id="{D5ACDAB1-60E2-32FF-7FB8-82DEBBE4E3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6383" y="1439923"/>
            <a:ext cx="6014721" cy="3383281"/>
          </a:xfrm>
          <a:prstGeom prst="roundRect">
            <a:avLst>
              <a:gd name="adj" fmla="val 2416"/>
            </a:avLst>
          </a:prstGeom>
          <a:ln>
            <a:solidFill>
              <a:schemeClr val="tx1">
                <a:lumMod val="40000"/>
                <a:lumOff val="60000"/>
              </a:schemeClr>
            </a:solidFill>
          </a:ln>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153AF0CF-6D71-04ED-0056-6F0DBA4459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17628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574E4-83C7-3CDF-B907-5798F4EB0E59}"/>
            </a:ext>
          </a:extLst>
        </p:cNvPr>
        <p:cNvGrpSpPr/>
        <p:nvPr/>
      </p:nvGrpSpPr>
      <p:grpSpPr>
        <a:xfrm>
          <a:off x="0" y="0"/>
          <a:ext cx="0" cy="0"/>
          <a:chOff x="0" y="0"/>
          <a:chExt cx="0" cy="0"/>
        </a:xfrm>
      </p:grpSpPr>
      <p:pic>
        <p:nvPicPr>
          <p:cNvPr id="5" name="Platform Updates Dashboard">
            <a:hlinkClick r:id="" action="ppaction://media"/>
            <a:extLst>
              <a:ext uri="{FF2B5EF4-FFF2-40B4-BE49-F238E27FC236}">
                <a16:creationId xmlns:a16="http://schemas.microsoft.com/office/drawing/2014/main" id="{BAE99005-3A99-13FF-2A4E-CA0AE2A039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0069" y="2057875"/>
            <a:ext cx="4875111" cy="2742250"/>
          </a:xfrm>
          <a:prstGeom prst="roundRect">
            <a:avLst>
              <a:gd name="adj" fmla="val 2773"/>
            </a:avLst>
          </a:prstGeom>
          <a:ln>
            <a:solidFill>
              <a:schemeClr val="tx1">
                <a:lumMod val="40000"/>
                <a:lumOff val="60000"/>
              </a:schemeClr>
            </a:solidFill>
          </a:ln>
        </p:spPr>
      </p:pic>
      <p:sp>
        <p:nvSpPr>
          <p:cNvPr id="7" name="TextBox 6">
            <a:extLst>
              <a:ext uri="{FF2B5EF4-FFF2-40B4-BE49-F238E27FC236}">
                <a16:creationId xmlns:a16="http://schemas.microsoft.com/office/drawing/2014/main" id="{BC3F1A4A-9B31-775D-03C3-0FF65987B3C3}"/>
              </a:ext>
            </a:extLst>
          </p:cNvPr>
          <p:cNvSpPr txBox="1"/>
          <p:nvPr/>
        </p:nvSpPr>
        <p:spPr>
          <a:xfrm>
            <a:off x="6082937" y="2658041"/>
            <a:ext cx="5594917" cy="584775"/>
          </a:xfrm>
          <a:prstGeom prst="rect">
            <a:avLst/>
          </a:prstGeom>
          <a:noFill/>
        </p:spPr>
        <p:txBody>
          <a:bodyPr wrap="square" rtlCol="0">
            <a:spAutoFit/>
          </a:bodyPr>
          <a:lstStyle/>
          <a:p>
            <a:r>
              <a:rPr lang="en-US" sz="1600"/>
              <a:t>Easily manage and monitor patches and updates across </a:t>
            </a:r>
            <a:br>
              <a:rPr lang="en-US" sz="1600"/>
            </a:br>
            <a:r>
              <a:rPr lang="en-US" sz="1600"/>
              <a:t>all Windows devices.</a:t>
            </a:r>
          </a:p>
        </p:txBody>
      </p:sp>
      <p:sp>
        <p:nvSpPr>
          <p:cNvPr id="9" name="TextBox 8">
            <a:extLst>
              <a:ext uri="{FF2B5EF4-FFF2-40B4-BE49-F238E27FC236}">
                <a16:creationId xmlns:a16="http://schemas.microsoft.com/office/drawing/2014/main" id="{C3AF30E1-5C2C-76B2-5DFD-8137D7376D65}"/>
              </a:ext>
            </a:extLst>
          </p:cNvPr>
          <p:cNvSpPr txBox="1"/>
          <p:nvPr/>
        </p:nvSpPr>
        <p:spPr>
          <a:xfrm>
            <a:off x="6082937" y="2246051"/>
            <a:ext cx="5378802" cy="400110"/>
          </a:xfrm>
          <a:prstGeom prst="rect">
            <a:avLst/>
          </a:prstGeom>
          <a:noFill/>
        </p:spPr>
        <p:txBody>
          <a:bodyPr wrap="square" rtlCol="0">
            <a:spAutoFit/>
          </a:bodyPr>
          <a:lstStyle/>
          <a:p>
            <a:r>
              <a:rPr lang="en-US" sz="2000" b="1">
                <a:solidFill>
                  <a:srgbClr val="0099D3"/>
                </a:solidFill>
              </a:rPr>
              <a:t>PLATFORM UPDATES DASHBOARD</a:t>
            </a:r>
          </a:p>
        </p:txBody>
      </p:sp>
      <p:sp>
        <p:nvSpPr>
          <p:cNvPr id="14" name="TextBox 13">
            <a:extLst>
              <a:ext uri="{FF2B5EF4-FFF2-40B4-BE49-F238E27FC236}">
                <a16:creationId xmlns:a16="http://schemas.microsoft.com/office/drawing/2014/main" id="{BDA54976-A8FA-5990-F345-E4B95952F233}"/>
              </a:ext>
            </a:extLst>
          </p:cNvPr>
          <p:cNvSpPr txBox="1"/>
          <p:nvPr/>
        </p:nvSpPr>
        <p:spPr>
          <a:xfrm>
            <a:off x="6082937" y="3605277"/>
            <a:ext cx="5929836" cy="400110"/>
          </a:xfrm>
          <a:prstGeom prst="rect">
            <a:avLst/>
          </a:prstGeom>
          <a:noFill/>
        </p:spPr>
        <p:txBody>
          <a:bodyPr wrap="square" rtlCol="0">
            <a:spAutoFit/>
          </a:bodyPr>
          <a:lstStyle/>
          <a:p>
            <a:r>
              <a:rPr lang="en-US" sz="2000" b="1">
                <a:solidFill>
                  <a:srgbClr val="0099D3"/>
                </a:solidFill>
              </a:rPr>
              <a:t>MAKE WINDOWS OS IMAGING EFFORTLESS</a:t>
            </a:r>
          </a:p>
        </p:txBody>
      </p:sp>
      <p:sp>
        <p:nvSpPr>
          <p:cNvPr id="16" name="TextBox 15">
            <a:extLst>
              <a:ext uri="{FF2B5EF4-FFF2-40B4-BE49-F238E27FC236}">
                <a16:creationId xmlns:a16="http://schemas.microsoft.com/office/drawing/2014/main" id="{FAB14E30-5CD9-CD81-A520-98346EF4153C}"/>
              </a:ext>
            </a:extLst>
          </p:cNvPr>
          <p:cNvSpPr txBox="1"/>
          <p:nvPr/>
        </p:nvSpPr>
        <p:spPr>
          <a:xfrm>
            <a:off x="6082937" y="4017267"/>
            <a:ext cx="4939152" cy="584775"/>
          </a:xfrm>
          <a:prstGeom prst="rect">
            <a:avLst/>
          </a:prstGeom>
          <a:noFill/>
        </p:spPr>
        <p:txBody>
          <a:bodyPr wrap="square" rtlCol="0">
            <a:spAutoFit/>
          </a:bodyPr>
          <a:lstStyle/>
          <a:p>
            <a:r>
              <a:rPr lang="en-US" sz="1600"/>
              <a:t>With large-scale imaging capabilities, the Windows OS imaging process is simpler and more efficient.</a:t>
            </a:r>
          </a:p>
        </p:txBody>
      </p:sp>
      <p:sp>
        <p:nvSpPr>
          <p:cNvPr id="2" name="Title 1">
            <a:extLst>
              <a:ext uri="{FF2B5EF4-FFF2-40B4-BE49-F238E27FC236}">
                <a16:creationId xmlns:a16="http://schemas.microsoft.com/office/drawing/2014/main" id="{1EF41E87-73E8-DE90-6C98-3380C98790E9}"/>
              </a:ext>
            </a:extLst>
          </p:cNvPr>
          <p:cNvSpPr txBox="1">
            <a:spLocks/>
          </p:cNvSpPr>
          <p:nvPr/>
        </p:nvSpPr>
        <p:spPr>
          <a:xfrm>
            <a:off x="437721" y="299695"/>
            <a:ext cx="1085452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Windows updates</a:t>
            </a:r>
            <a:endParaRPr lang="en-US">
              <a:solidFill>
                <a:srgbClr val="0099D3"/>
              </a:solidFill>
            </a:endParaRPr>
          </a:p>
        </p:txBody>
      </p:sp>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30B56B57-DB6C-43C7-5628-17891D7081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4668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66F6-771E-E625-587B-C6C0583D40B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78E2A84-4004-6ECF-FE5E-AD5873A9C523}"/>
              </a:ext>
            </a:extLst>
          </p:cNvPr>
          <p:cNvSpPr txBox="1"/>
          <p:nvPr/>
        </p:nvSpPr>
        <p:spPr>
          <a:xfrm>
            <a:off x="6733716" y="4801328"/>
            <a:ext cx="4070756" cy="923330"/>
          </a:xfrm>
          <a:prstGeom prst="rect">
            <a:avLst/>
          </a:prstGeom>
          <a:noFill/>
        </p:spPr>
        <p:txBody>
          <a:bodyPr wrap="square" rtlCol="0">
            <a:spAutoFit/>
          </a:bodyPr>
          <a:lstStyle/>
          <a:p>
            <a:pPr algn="ctr"/>
            <a:r>
              <a:rPr lang="en-US" sz="1800"/>
              <a:t>Automatic device registration and user authentication – keeping your devices secure and employees productive.</a:t>
            </a:r>
          </a:p>
        </p:txBody>
      </p:sp>
      <p:sp>
        <p:nvSpPr>
          <p:cNvPr id="7" name="TextBox 6">
            <a:extLst>
              <a:ext uri="{FF2B5EF4-FFF2-40B4-BE49-F238E27FC236}">
                <a16:creationId xmlns:a16="http://schemas.microsoft.com/office/drawing/2014/main" id="{FB5F26C8-BE49-A108-9FDE-8FB72200421A}"/>
              </a:ext>
            </a:extLst>
          </p:cNvPr>
          <p:cNvSpPr txBox="1"/>
          <p:nvPr/>
        </p:nvSpPr>
        <p:spPr>
          <a:xfrm>
            <a:off x="6994940" y="4011327"/>
            <a:ext cx="3548309" cy="646331"/>
          </a:xfrm>
          <a:prstGeom prst="rect">
            <a:avLst/>
          </a:prstGeom>
          <a:noFill/>
        </p:spPr>
        <p:txBody>
          <a:bodyPr wrap="square" rtlCol="0">
            <a:spAutoFit/>
          </a:bodyPr>
          <a:lstStyle/>
          <a:p>
            <a:pPr algn="ctr"/>
            <a:r>
              <a:rPr lang="en-US" b="1">
                <a:solidFill>
                  <a:srgbClr val="0099D3"/>
                </a:solidFill>
              </a:rPr>
              <a:t>MICROSOFT AUTHENTICATOR SINGLE SIGN ON PAYLOAD</a:t>
            </a:r>
          </a:p>
        </p:txBody>
      </p:sp>
      <p:sp>
        <p:nvSpPr>
          <p:cNvPr id="10" name="TextBox 9">
            <a:extLst>
              <a:ext uri="{FF2B5EF4-FFF2-40B4-BE49-F238E27FC236}">
                <a16:creationId xmlns:a16="http://schemas.microsoft.com/office/drawing/2014/main" id="{88AD198F-A538-302D-49CC-1FD19A4BF93D}"/>
              </a:ext>
            </a:extLst>
          </p:cNvPr>
          <p:cNvSpPr txBox="1"/>
          <p:nvPr/>
        </p:nvSpPr>
        <p:spPr>
          <a:xfrm>
            <a:off x="1597989" y="4619387"/>
            <a:ext cx="4437765" cy="1287212"/>
          </a:xfrm>
          <a:prstGeom prst="rect">
            <a:avLst/>
          </a:prstGeom>
          <a:noFill/>
        </p:spPr>
        <p:txBody>
          <a:bodyPr wrap="square" rtlCol="0">
            <a:spAutoFit/>
          </a:bodyPr>
          <a:lstStyle/>
          <a:p>
            <a:pPr algn="ctr">
              <a:lnSpc>
                <a:spcPct val="110000"/>
              </a:lnSpc>
            </a:pPr>
            <a:r>
              <a:rPr lang="en-US">
                <a:solidFill>
                  <a:schemeClr val="tx1">
                    <a:lumMod val="75000"/>
                  </a:schemeClr>
                </a:solidFill>
              </a:rPr>
              <a:t>Enhance your iOS and iPadOS management methods with Apple’s Declarative Device Management (DDM) protocol in SOTI MobiControl. </a:t>
            </a:r>
          </a:p>
        </p:txBody>
      </p:sp>
      <p:sp>
        <p:nvSpPr>
          <p:cNvPr id="11" name="TextBox 10">
            <a:extLst>
              <a:ext uri="{FF2B5EF4-FFF2-40B4-BE49-F238E27FC236}">
                <a16:creationId xmlns:a16="http://schemas.microsoft.com/office/drawing/2014/main" id="{FA8E3CB9-0A8A-E248-EE2B-1A6F37A53CE2}"/>
              </a:ext>
            </a:extLst>
          </p:cNvPr>
          <p:cNvSpPr txBox="1"/>
          <p:nvPr/>
        </p:nvSpPr>
        <p:spPr>
          <a:xfrm>
            <a:off x="1971737" y="3908057"/>
            <a:ext cx="3910445" cy="646331"/>
          </a:xfrm>
          <a:prstGeom prst="rect">
            <a:avLst/>
          </a:prstGeom>
          <a:noFill/>
        </p:spPr>
        <p:txBody>
          <a:bodyPr wrap="square" rtlCol="0">
            <a:spAutoFit/>
          </a:bodyPr>
          <a:lstStyle/>
          <a:p>
            <a:pPr algn="ctr"/>
            <a:r>
              <a:rPr lang="en-US" b="1">
                <a:solidFill>
                  <a:srgbClr val="0099D3"/>
                </a:solidFill>
              </a:rPr>
              <a:t>DECLARATIVE DEVICE MANAGEMENT </a:t>
            </a:r>
          </a:p>
        </p:txBody>
      </p:sp>
      <p:pic>
        <p:nvPicPr>
          <p:cNvPr id="12" name="Picture 2">
            <a:extLst>
              <a:ext uri="{FF2B5EF4-FFF2-40B4-BE49-F238E27FC236}">
                <a16:creationId xmlns:a16="http://schemas.microsoft.com/office/drawing/2014/main" id="{7C0CC7E4-B861-CC66-4927-89ED20512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223" y="1638711"/>
            <a:ext cx="2035745" cy="2147293"/>
          </a:xfrm>
          <a:prstGeom prst="roundRect">
            <a:avLst>
              <a:gd name="adj" fmla="val 12737"/>
            </a:avLst>
          </a:prstGeom>
          <a:noFill/>
          <a:ln>
            <a:solidFill>
              <a:schemeClr val="tx1">
                <a:lumMod val="40000"/>
                <a:lumOff val="60000"/>
              </a:schemeClr>
            </a:solidFill>
          </a:ln>
          <a:effectLst>
            <a:softEdge rad="0"/>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58E4CD2-82FB-03CB-F5B5-CA1DBC4C0B71}"/>
              </a:ext>
            </a:extLst>
          </p:cNvPr>
          <p:cNvSpPr/>
          <p:nvPr/>
        </p:nvSpPr>
        <p:spPr>
          <a:xfrm>
            <a:off x="2695765" y="1498616"/>
            <a:ext cx="2242214" cy="221710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13505AF0-0596-0C2C-7056-2E8C721765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9890" y="1871417"/>
            <a:ext cx="1398349" cy="1398349"/>
          </a:xfrm>
          <a:prstGeom prst="rect">
            <a:avLst/>
          </a:prstGeom>
        </p:spPr>
      </p:pic>
      <p:sp>
        <p:nvSpPr>
          <p:cNvPr id="2" name="Title 1">
            <a:extLst>
              <a:ext uri="{FF2B5EF4-FFF2-40B4-BE49-F238E27FC236}">
                <a16:creationId xmlns:a16="http://schemas.microsoft.com/office/drawing/2014/main" id="{9EE4156E-2839-243E-C054-CC7571FFB653}"/>
              </a:ext>
            </a:extLst>
          </p:cNvPr>
          <p:cNvSpPr txBox="1">
            <a:spLocks/>
          </p:cNvSpPr>
          <p:nvPr/>
        </p:nvSpPr>
        <p:spPr>
          <a:xfrm>
            <a:off x="437721" y="299695"/>
            <a:ext cx="1085452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400" cap="all">
                <a:solidFill>
                  <a:srgbClr val="0099D3"/>
                </a:solidFill>
                <a:latin typeface="Segoe UI Black"/>
                <a:ea typeface="Segoe UI Black"/>
                <a:cs typeface="Segoe UI Semibold"/>
              </a:rPr>
              <a:t>APPLE UPDATES</a:t>
            </a:r>
            <a:endParaRPr lang="en-US" sz="4400">
              <a:solidFill>
                <a:srgbClr val="0099D3"/>
              </a:solidFill>
            </a:endParaRPr>
          </a:p>
        </p:txBody>
      </p:sp>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9D5CE86D-6007-9400-DE20-AC661A6C4D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8483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1C261-0C6E-0CB1-66C9-E634339818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890BE37-B475-FDEF-B359-4D48F13698EC}"/>
              </a:ext>
            </a:extLst>
          </p:cNvPr>
          <p:cNvSpPr txBox="1">
            <a:spLocks/>
          </p:cNvSpPr>
          <p:nvPr/>
        </p:nvSpPr>
        <p:spPr>
          <a:xfrm>
            <a:off x="437721" y="299695"/>
            <a:ext cx="1085452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400" cap="all">
                <a:solidFill>
                  <a:srgbClr val="0099D3"/>
                </a:solidFill>
                <a:latin typeface="Segoe UI Black"/>
                <a:ea typeface="Segoe UI Black"/>
                <a:cs typeface="Segoe UI Semibold"/>
              </a:rPr>
              <a:t>APPLE UPDATES</a:t>
            </a:r>
            <a:endParaRPr lang="en-US" sz="4400">
              <a:solidFill>
                <a:srgbClr val="0099D3"/>
              </a:solidFill>
            </a:endParaRPr>
          </a:p>
        </p:txBody>
      </p:sp>
      <p:sp>
        <p:nvSpPr>
          <p:cNvPr id="7" name="TextBox 6">
            <a:extLst>
              <a:ext uri="{FF2B5EF4-FFF2-40B4-BE49-F238E27FC236}">
                <a16:creationId xmlns:a16="http://schemas.microsoft.com/office/drawing/2014/main" id="{6AB04317-48A9-7D45-8363-5FE3DDE30C99}"/>
              </a:ext>
            </a:extLst>
          </p:cNvPr>
          <p:cNvSpPr txBox="1"/>
          <p:nvPr/>
        </p:nvSpPr>
        <p:spPr>
          <a:xfrm>
            <a:off x="2339392" y="5030749"/>
            <a:ext cx="7513213" cy="400110"/>
          </a:xfrm>
          <a:prstGeom prst="rect">
            <a:avLst/>
          </a:prstGeom>
          <a:noFill/>
        </p:spPr>
        <p:txBody>
          <a:bodyPr wrap="square" rtlCol="0">
            <a:spAutoFit/>
          </a:bodyPr>
          <a:lstStyle/>
          <a:p>
            <a:pPr algn="ctr"/>
            <a:r>
              <a:rPr lang="en-US" sz="2000" b="1">
                <a:solidFill>
                  <a:srgbClr val="0099D3"/>
                </a:solidFill>
              </a:rPr>
              <a:t>UPDATED FIRMWARE POLICIES</a:t>
            </a:r>
          </a:p>
        </p:txBody>
      </p:sp>
      <p:sp>
        <p:nvSpPr>
          <p:cNvPr id="9" name="TextBox 8">
            <a:extLst>
              <a:ext uri="{FF2B5EF4-FFF2-40B4-BE49-F238E27FC236}">
                <a16:creationId xmlns:a16="http://schemas.microsoft.com/office/drawing/2014/main" id="{CC3AE152-E88D-F534-8043-B77BFD05ACBC}"/>
              </a:ext>
            </a:extLst>
          </p:cNvPr>
          <p:cNvSpPr txBox="1"/>
          <p:nvPr/>
        </p:nvSpPr>
        <p:spPr>
          <a:xfrm>
            <a:off x="3580410" y="5491490"/>
            <a:ext cx="4806669" cy="584775"/>
          </a:xfrm>
          <a:prstGeom prst="rect">
            <a:avLst/>
          </a:prstGeom>
          <a:noFill/>
        </p:spPr>
        <p:txBody>
          <a:bodyPr wrap="square" rtlCol="0">
            <a:spAutoFit/>
          </a:bodyPr>
          <a:lstStyle/>
          <a:p>
            <a:pPr algn="ctr"/>
            <a:r>
              <a:rPr lang="en-US" sz="1600"/>
              <a:t>Simplify the administration and enforcement of firmware policies on iOS and iPadOS devices.</a:t>
            </a:r>
          </a:p>
        </p:txBody>
      </p:sp>
      <p:pic>
        <p:nvPicPr>
          <p:cNvPr id="5" name="Apple Firmware Management Policy (1)">
            <a:hlinkClick r:id="" action="ppaction://media"/>
            <a:extLst>
              <a:ext uri="{FF2B5EF4-FFF2-40B4-BE49-F238E27FC236}">
                <a16:creationId xmlns:a16="http://schemas.microsoft.com/office/drawing/2014/main" id="{BC8D32C9-4096-F49B-09AB-342218FF72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2592" y="1311399"/>
            <a:ext cx="6246812" cy="3513832"/>
          </a:xfrm>
          <a:prstGeom prst="roundRect">
            <a:avLst>
              <a:gd name="adj" fmla="val 3889"/>
            </a:avLst>
          </a:prstGeom>
          <a:ln>
            <a:solidFill>
              <a:schemeClr val="tx1">
                <a:lumMod val="40000"/>
                <a:lumOff val="60000"/>
              </a:schemeClr>
            </a:solidFill>
          </a:ln>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756A4A2B-73C7-F82B-E23A-EA371A903E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20364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1B46-06FD-127C-7BE1-D840CB515BA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562455-1044-AF7F-3B69-95EF3201D98D}"/>
              </a:ext>
            </a:extLst>
          </p:cNvPr>
          <p:cNvSpPr txBox="1">
            <a:spLocks/>
          </p:cNvSpPr>
          <p:nvPr/>
        </p:nvSpPr>
        <p:spPr>
          <a:xfrm>
            <a:off x="415572" y="245899"/>
            <a:ext cx="1117167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NEW console updates</a:t>
            </a:r>
            <a:endParaRPr lang="en-US">
              <a:solidFill>
                <a:srgbClr val="0099D3"/>
              </a:solidFill>
            </a:endParaRPr>
          </a:p>
        </p:txBody>
      </p:sp>
      <p:sp>
        <p:nvSpPr>
          <p:cNvPr id="8" name="TextBox 7">
            <a:extLst>
              <a:ext uri="{FF2B5EF4-FFF2-40B4-BE49-F238E27FC236}">
                <a16:creationId xmlns:a16="http://schemas.microsoft.com/office/drawing/2014/main" id="{8978EB90-690B-A89E-CBE4-A24C05A97F59}"/>
              </a:ext>
            </a:extLst>
          </p:cNvPr>
          <p:cNvSpPr txBox="1"/>
          <p:nvPr/>
        </p:nvSpPr>
        <p:spPr>
          <a:xfrm>
            <a:off x="1152577" y="5377521"/>
            <a:ext cx="4281346" cy="830997"/>
          </a:xfrm>
          <a:prstGeom prst="rect">
            <a:avLst/>
          </a:prstGeom>
          <a:noFill/>
        </p:spPr>
        <p:txBody>
          <a:bodyPr wrap="square" rtlCol="0">
            <a:spAutoFit/>
          </a:bodyPr>
          <a:lstStyle/>
          <a:p>
            <a:pPr algn="ctr"/>
            <a:r>
              <a:rPr lang="en-US" sz="1600"/>
              <a:t>Easily review and approve device enrollments to ensure only authorized devices gain access to SOTI MobiControl.</a:t>
            </a:r>
          </a:p>
        </p:txBody>
      </p:sp>
      <p:sp>
        <p:nvSpPr>
          <p:cNvPr id="6" name="TextBox 5">
            <a:extLst>
              <a:ext uri="{FF2B5EF4-FFF2-40B4-BE49-F238E27FC236}">
                <a16:creationId xmlns:a16="http://schemas.microsoft.com/office/drawing/2014/main" id="{27970F3F-3607-36CE-8669-509F19AB6372}"/>
              </a:ext>
            </a:extLst>
          </p:cNvPr>
          <p:cNvSpPr txBox="1"/>
          <p:nvPr/>
        </p:nvSpPr>
        <p:spPr>
          <a:xfrm>
            <a:off x="-423384" y="4829494"/>
            <a:ext cx="7433268" cy="400110"/>
          </a:xfrm>
          <a:prstGeom prst="rect">
            <a:avLst/>
          </a:prstGeom>
          <a:noFill/>
        </p:spPr>
        <p:txBody>
          <a:bodyPr wrap="square" rtlCol="0">
            <a:spAutoFit/>
          </a:bodyPr>
          <a:lstStyle/>
          <a:p>
            <a:pPr algn="ctr"/>
            <a:r>
              <a:rPr lang="en-US" sz="2000" b="1">
                <a:solidFill>
                  <a:srgbClr val="0099D3"/>
                </a:solidFill>
              </a:rPr>
              <a:t>REVIEW &amp; APPROVE DEVICE ENROLLMENTS</a:t>
            </a:r>
          </a:p>
        </p:txBody>
      </p:sp>
      <p:sp>
        <p:nvSpPr>
          <p:cNvPr id="10" name="TextBox 9">
            <a:extLst>
              <a:ext uri="{FF2B5EF4-FFF2-40B4-BE49-F238E27FC236}">
                <a16:creationId xmlns:a16="http://schemas.microsoft.com/office/drawing/2014/main" id="{0478DA77-16F9-4AE2-F120-523076AC4DDC}"/>
              </a:ext>
            </a:extLst>
          </p:cNvPr>
          <p:cNvSpPr txBox="1"/>
          <p:nvPr/>
        </p:nvSpPr>
        <p:spPr>
          <a:xfrm>
            <a:off x="6728240" y="4681577"/>
            <a:ext cx="4426857" cy="707886"/>
          </a:xfrm>
          <a:prstGeom prst="rect">
            <a:avLst/>
          </a:prstGeom>
          <a:noFill/>
        </p:spPr>
        <p:txBody>
          <a:bodyPr wrap="square" rtlCol="0">
            <a:spAutoFit/>
          </a:bodyPr>
          <a:lstStyle/>
          <a:p>
            <a:pPr algn="ctr"/>
            <a:r>
              <a:rPr lang="en-US" sz="2000" b="1">
                <a:solidFill>
                  <a:srgbClr val="0099D3"/>
                </a:solidFill>
              </a:rPr>
              <a:t>CONTROL APP ACCESS TO CELLULAR &amp; WI-FI NETWORKS</a:t>
            </a:r>
          </a:p>
        </p:txBody>
      </p:sp>
      <p:sp>
        <p:nvSpPr>
          <p:cNvPr id="11" name="TextBox 10">
            <a:extLst>
              <a:ext uri="{FF2B5EF4-FFF2-40B4-BE49-F238E27FC236}">
                <a16:creationId xmlns:a16="http://schemas.microsoft.com/office/drawing/2014/main" id="{8F368BF3-C54A-1797-1B69-F55D6060A6E3}"/>
              </a:ext>
            </a:extLst>
          </p:cNvPr>
          <p:cNvSpPr txBox="1"/>
          <p:nvPr/>
        </p:nvSpPr>
        <p:spPr>
          <a:xfrm>
            <a:off x="6600167" y="5377521"/>
            <a:ext cx="4683004" cy="830997"/>
          </a:xfrm>
          <a:prstGeom prst="rect">
            <a:avLst/>
          </a:prstGeom>
          <a:noFill/>
        </p:spPr>
        <p:txBody>
          <a:bodyPr wrap="square" rtlCol="0">
            <a:spAutoFit/>
          </a:bodyPr>
          <a:lstStyle/>
          <a:p>
            <a:pPr algn="ctr"/>
            <a:r>
              <a:rPr lang="en-US" sz="1600"/>
              <a:t>Block apps from specific cellular or Wi-Fi networks to safeguard sensitive information and regulate data consumption on Android devices.</a:t>
            </a:r>
          </a:p>
        </p:txBody>
      </p:sp>
      <p:pic>
        <p:nvPicPr>
          <p:cNvPr id="5" name="Enrollment Requests">
            <a:hlinkClick r:id="" action="ppaction://media"/>
            <a:extLst>
              <a:ext uri="{FF2B5EF4-FFF2-40B4-BE49-F238E27FC236}">
                <a16:creationId xmlns:a16="http://schemas.microsoft.com/office/drawing/2014/main" id="{2A398562-C9B7-5BF5-B89B-32267A305A9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5572" y="1544111"/>
            <a:ext cx="5407004" cy="3041440"/>
          </a:xfrm>
          <a:prstGeom prst="roundRect">
            <a:avLst>
              <a:gd name="adj" fmla="val 3974"/>
            </a:avLst>
          </a:prstGeom>
          <a:ln>
            <a:solidFill>
              <a:schemeClr val="tx1">
                <a:lumMod val="40000"/>
                <a:lumOff val="60000"/>
              </a:schemeClr>
            </a:solidFill>
          </a:ln>
        </p:spPr>
      </p:pic>
      <p:pic>
        <p:nvPicPr>
          <p:cNvPr id="9" name="Restrict Cellular Network Traffic">
            <a:hlinkClick r:id="" action="ppaction://media"/>
            <a:extLst>
              <a:ext uri="{FF2B5EF4-FFF2-40B4-BE49-F238E27FC236}">
                <a16:creationId xmlns:a16="http://schemas.microsoft.com/office/drawing/2014/main" id="{993A9B8B-BA7E-5AEB-7C05-59F520625866}"/>
              </a:ext>
            </a:extLst>
          </p:cNvPr>
          <p:cNvPicPr>
            <a:picLocks noChangeAspect="1"/>
          </p:cNvPicPr>
          <p:nvPr>
            <a:videoFile r:link="rId3"/>
            <p:extLst>
              <p:ext uri="{DAA4B4D4-6D71-4841-9C94-3DE7FCFB9230}">
                <p14:media xmlns:p14="http://schemas.microsoft.com/office/powerpoint/2010/main" r:embed="rId4">
                  <p14:trim st="533"/>
                </p14:media>
              </p:ext>
            </p:extLst>
          </p:nvPr>
        </p:nvPicPr>
        <p:blipFill>
          <a:blip r:embed="rId8"/>
          <a:stretch>
            <a:fillRect/>
          </a:stretch>
        </p:blipFill>
        <p:spPr>
          <a:xfrm>
            <a:off x="6369426" y="1525702"/>
            <a:ext cx="5463822" cy="3073400"/>
          </a:xfrm>
          <a:prstGeom prst="roundRect">
            <a:avLst>
              <a:gd name="adj" fmla="val 3031"/>
            </a:avLst>
          </a:prstGeom>
          <a:ln>
            <a:solidFill>
              <a:schemeClr val="tx1">
                <a:lumMod val="40000"/>
                <a:lumOff val="60000"/>
              </a:schemeClr>
            </a:solidFill>
          </a:ln>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17A2D00B-1A4C-7069-9271-BA02AAE1C4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48398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355F-6793-E0F6-22CA-9D40316C0F07}"/>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D85D7E56-70A4-70B7-023C-465AFDAB923C}"/>
              </a:ext>
            </a:extLst>
          </p:cNvPr>
          <p:cNvSpPr/>
          <p:nvPr/>
        </p:nvSpPr>
        <p:spPr>
          <a:xfrm>
            <a:off x="9633854" y="1945975"/>
            <a:ext cx="1884708" cy="1884708"/>
          </a:xfrm>
          <a:prstGeom prst="ellipse">
            <a:avLst/>
          </a:prstGeom>
          <a:solidFill>
            <a:srgbClr val="009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TextBox 7">
            <a:extLst>
              <a:ext uri="{FF2B5EF4-FFF2-40B4-BE49-F238E27FC236}">
                <a16:creationId xmlns:a16="http://schemas.microsoft.com/office/drawing/2014/main" id="{B4AC4640-2B50-E7DA-638E-223985E34E52}"/>
              </a:ext>
            </a:extLst>
          </p:cNvPr>
          <p:cNvSpPr txBox="1"/>
          <p:nvPr/>
        </p:nvSpPr>
        <p:spPr>
          <a:xfrm>
            <a:off x="3113674" y="4399413"/>
            <a:ext cx="2751835" cy="830997"/>
          </a:xfrm>
          <a:prstGeom prst="rect">
            <a:avLst/>
          </a:prstGeom>
          <a:noFill/>
        </p:spPr>
        <p:txBody>
          <a:bodyPr wrap="square" rtlCol="0">
            <a:spAutoFit/>
          </a:bodyPr>
          <a:lstStyle/>
          <a:p>
            <a:pPr algn="ctr"/>
            <a:r>
              <a:rPr lang="en-US" sz="1600"/>
              <a:t>Unlock Android app support through SOTI MobiControl App Policies.</a:t>
            </a:r>
          </a:p>
        </p:txBody>
      </p:sp>
      <p:sp>
        <p:nvSpPr>
          <p:cNvPr id="6" name="TextBox 5">
            <a:extLst>
              <a:ext uri="{FF2B5EF4-FFF2-40B4-BE49-F238E27FC236}">
                <a16:creationId xmlns:a16="http://schemas.microsoft.com/office/drawing/2014/main" id="{E7FE934C-D6DC-7856-7014-409BA5BCA64B}"/>
              </a:ext>
            </a:extLst>
          </p:cNvPr>
          <p:cNvSpPr txBox="1"/>
          <p:nvPr/>
        </p:nvSpPr>
        <p:spPr>
          <a:xfrm>
            <a:off x="1778916" y="3970868"/>
            <a:ext cx="5378802" cy="369332"/>
          </a:xfrm>
          <a:prstGeom prst="rect">
            <a:avLst/>
          </a:prstGeom>
          <a:noFill/>
        </p:spPr>
        <p:txBody>
          <a:bodyPr wrap="square" lIns="91440" tIns="45720" rIns="91440" bIns="45720" rtlCol="0" anchor="t">
            <a:spAutoFit/>
          </a:bodyPr>
          <a:lstStyle/>
          <a:p>
            <a:pPr algn="ctr"/>
            <a:r>
              <a:rPr lang="en-US" b="1"/>
              <a:t>Android App Support</a:t>
            </a:r>
            <a:endParaRPr lang="en-US"/>
          </a:p>
        </p:txBody>
      </p:sp>
      <p:sp>
        <p:nvSpPr>
          <p:cNvPr id="11" name="TextBox 10">
            <a:extLst>
              <a:ext uri="{FF2B5EF4-FFF2-40B4-BE49-F238E27FC236}">
                <a16:creationId xmlns:a16="http://schemas.microsoft.com/office/drawing/2014/main" id="{6566A4AF-F992-FDC1-FEB8-7CCA5CF158E2}"/>
              </a:ext>
            </a:extLst>
          </p:cNvPr>
          <p:cNvSpPr txBox="1"/>
          <p:nvPr/>
        </p:nvSpPr>
        <p:spPr>
          <a:xfrm>
            <a:off x="9209225" y="4419490"/>
            <a:ext cx="2733967" cy="1077218"/>
          </a:xfrm>
          <a:prstGeom prst="rect">
            <a:avLst/>
          </a:prstGeom>
          <a:noFill/>
        </p:spPr>
        <p:txBody>
          <a:bodyPr wrap="square" rtlCol="0">
            <a:spAutoFit/>
          </a:bodyPr>
          <a:lstStyle/>
          <a:p>
            <a:pPr algn="ctr"/>
            <a:r>
              <a:rPr lang="en-US" sz="1600"/>
              <a:t>Set up an automatic back-up to the Deployment Server to ensure seamless data deployment.</a:t>
            </a:r>
          </a:p>
        </p:txBody>
      </p:sp>
      <p:sp>
        <p:nvSpPr>
          <p:cNvPr id="3" name="TextBox 2">
            <a:extLst>
              <a:ext uri="{FF2B5EF4-FFF2-40B4-BE49-F238E27FC236}">
                <a16:creationId xmlns:a16="http://schemas.microsoft.com/office/drawing/2014/main" id="{8DE443B5-0984-6430-2D4F-0B45BDC3EBB6}"/>
              </a:ext>
            </a:extLst>
          </p:cNvPr>
          <p:cNvSpPr txBox="1"/>
          <p:nvPr/>
        </p:nvSpPr>
        <p:spPr>
          <a:xfrm>
            <a:off x="-223089" y="3972039"/>
            <a:ext cx="3699819" cy="369332"/>
          </a:xfrm>
          <a:prstGeom prst="rect">
            <a:avLst/>
          </a:prstGeom>
          <a:noFill/>
        </p:spPr>
        <p:txBody>
          <a:bodyPr wrap="square" lIns="91440" tIns="45720" rIns="91440" bIns="45720" rtlCol="0" anchor="t">
            <a:spAutoFit/>
          </a:bodyPr>
          <a:lstStyle/>
          <a:p>
            <a:pPr algn="ctr"/>
            <a:r>
              <a:rPr lang="en-US" b="1"/>
              <a:t>Multiple </a:t>
            </a:r>
            <a:r>
              <a:rPr lang="en-US" b="1" err="1"/>
              <a:t>XTreme</a:t>
            </a:r>
            <a:r>
              <a:rPr lang="en-US" b="1"/>
              <a:t> Hubs</a:t>
            </a:r>
          </a:p>
        </p:txBody>
      </p:sp>
      <p:sp>
        <p:nvSpPr>
          <p:cNvPr id="5" name="TextBox 4">
            <a:extLst>
              <a:ext uri="{FF2B5EF4-FFF2-40B4-BE49-F238E27FC236}">
                <a16:creationId xmlns:a16="http://schemas.microsoft.com/office/drawing/2014/main" id="{141A19D7-AB24-CFFD-209D-369755F1B639}"/>
              </a:ext>
            </a:extLst>
          </p:cNvPr>
          <p:cNvSpPr txBox="1"/>
          <p:nvPr/>
        </p:nvSpPr>
        <p:spPr>
          <a:xfrm>
            <a:off x="347378" y="4399413"/>
            <a:ext cx="2558884" cy="1077218"/>
          </a:xfrm>
          <a:prstGeom prst="rect">
            <a:avLst/>
          </a:prstGeom>
          <a:noFill/>
        </p:spPr>
        <p:txBody>
          <a:bodyPr wrap="square" lIns="91440" tIns="45720" rIns="91440" bIns="45720" rtlCol="0" anchor="t">
            <a:spAutoFit/>
          </a:bodyPr>
          <a:lstStyle/>
          <a:p>
            <a:pPr algn="ctr"/>
            <a:r>
              <a:rPr lang="en-US" sz="1600">
                <a:cs typeface="Segoe UI Semilight"/>
              </a:rPr>
              <a:t>Assign multiple </a:t>
            </a:r>
            <a:r>
              <a:rPr lang="en-US" sz="1600" err="1">
                <a:cs typeface="Segoe UI Semilight"/>
              </a:rPr>
              <a:t>XTreme</a:t>
            </a:r>
            <a:r>
              <a:rPr lang="en-US" sz="1600">
                <a:cs typeface="Segoe UI Semilight"/>
              </a:rPr>
              <a:t> Hubs to a device group to ensure flexible and robust data deployments.</a:t>
            </a:r>
          </a:p>
        </p:txBody>
      </p:sp>
      <p:sp>
        <p:nvSpPr>
          <p:cNvPr id="9" name="TextBox 8">
            <a:extLst>
              <a:ext uri="{FF2B5EF4-FFF2-40B4-BE49-F238E27FC236}">
                <a16:creationId xmlns:a16="http://schemas.microsoft.com/office/drawing/2014/main" id="{5CCD5C62-D608-DC97-D466-F63EA7E99856}"/>
              </a:ext>
            </a:extLst>
          </p:cNvPr>
          <p:cNvSpPr txBox="1"/>
          <p:nvPr/>
        </p:nvSpPr>
        <p:spPr>
          <a:xfrm>
            <a:off x="5847918" y="3970868"/>
            <a:ext cx="3264570" cy="369332"/>
          </a:xfrm>
          <a:prstGeom prst="rect">
            <a:avLst/>
          </a:prstGeom>
          <a:noFill/>
        </p:spPr>
        <p:txBody>
          <a:bodyPr wrap="square" lIns="91440" tIns="45720" rIns="91440" bIns="45720" rtlCol="0" anchor="t">
            <a:spAutoFit/>
          </a:bodyPr>
          <a:lstStyle/>
          <a:p>
            <a:pPr algn="ctr"/>
            <a:r>
              <a:rPr lang="en-US" b="1"/>
              <a:t>IP-Based Certificate Binding</a:t>
            </a:r>
            <a:endParaRPr lang="en-US"/>
          </a:p>
        </p:txBody>
      </p:sp>
      <p:sp>
        <p:nvSpPr>
          <p:cNvPr id="14" name="TextBox 13">
            <a:extLst>
              <a:ext uri="{FF2B5EF4-FFF2-40B4-BE49-F238E27FC236}">
                <a16:creationId xmlns:a16="http://schemas.microsoft.com/office/drawing/2014/main" id="{8433BF7A-7EFD-D6E5-219B-691A556F2677}"/>
              </a:ext>
            </a:extLst>
          </p:cNvPr>
          <p:cNvSpPr txBox="1"/>
          <p:nvPr/>
        </p:nvSpPr>
        <p:spPr>
          <a:xfrm>
            <a:off x="6007812" y="4399413"/>
            <a:ext cx="2751834" cy="830997"/>
          </a:xfrm>
          <a:prstGeom prst="rect">
            <a:avLst/>
          </a:prstGeom>
          <a:noFill/>
        </p:spPr>
        <p:txBody>
          <a:bodyPr wrap="square" rtlCol="0">
            <a:spAutoFit/>
          </a:bodyPr>
          <a:lstStyle/>
          <a:p>
            <a:pPr algn="ctr"/>
            <a:r>
              <a:rPr lang="en-US" sz="1600"/>
              <a:t>Utilize secure IP-based certificate binding for enhanced device protection.</a:t>
            </a:r>
          </a:p>
        </p:txBody>
      </p:sp>
      <p:sp>
        <p:nvSpPr>
          <p:cNvPr id="16" name="TextBox 15">
            <a:extLst>
              <a:ext uri="{FF2B5EF4-FFF2-40B4-BE49-F238E27FC236}">
                <a16:creationId xmlns:a16="http://schemas.microsoft.com/office/drawing/2014/main" id="{ACECEF09-F240-1880-AB85-6DB60A8D6E5D}"/>
              </a:ext>
            </a:extLst>
          </p:cNvPr>
          <p:cNvSpPr txBox="1"/>
          <p:nvPr/>
        </p:nvSpPr>
        <p:spPr>
          <a:xfrm>
            <a:off x="8943923" y="4000475"/>
            <a:ext cx="3264570" cy="369332"/>
          </a:xfrm>
          <a:prstGeom prst="rect">
            <a:avLst/>
          </a:prstGeom>
          <a:noFill/>
        </p:spPr>
        <p:txBody>
          <a:bodyPr wrap="square" lIns="91440" tIns="45720" rIns="91440" bIns="45720" rtlCol="0" anchor="t">
            <a:spAutoFit/>
          </a:bodyPr>
          <a:lstStyle/>
          <a:p>
            <a:pPr algn="ctr"/>
            <a:r>
              <a:rPr lang="en-US" b="1"/>
              <a:t>Automatic Fallback</a:t>
            </a:r>
            <a:endParaRPr lang="en-US"/>
          </a:p>
        </p:txBody>
      </p:sp>
      <p:sp>
        <p:nvSpPr>
          <p:cNvPr id="17" name="TextBox 16">
            <a:extLst>
              <a:ext uri="{FF2B5EF4-FFF2-40B4-BE49-F238E27FC236}">
                <a16:creationId xmlns:a16="http://schemas.microsoft.com/office/drawing/2014/main" id="{8383F22A-4DD3-168F-F25E-67B609C49B20}"/>
              </a:ext>
            </a:extLst>
          </p:cNvPr>
          <p:cNvSpPr txBox="1"/>
          <p:nvPr/>
        </p:nvSpPr>
        <p:spPr>
          <a:xfrm>
            <a:off x="361963" y="6102363"/>
            <a:ext cx="5128054" cy="215444"/>
          </a:xfrm>
          <a:prstGeom prst="rect">
            <a:avLst/>
          </a:prstGeom>
          <a:noFill/>
        </p:spPr>
        <p:txBody>
          <a:bodyPr wrap="square" rtlCol="0">
            <a:spAutoFit/>
          </a:bodyPr>
          <a:lstStyle/>
          <a:p>
            <a:r>
              <a:rPr lang="en-US" sz="800"/>
              <a:t>Available only for SOTI Premium and Enterprise Plus Service customers</a:t>
            </a:r>
          </a:p>
        </p:txBody>
      </p:sp>
      <p:sp>
        <p:nvSpPr>
          <p:cNvPr id="18" name="Oval 17">
            <a:extLst>
              <a:ext uri="{FF2B5EF4-FFF2-40B4-BE49-F238E27FC236}">
                <a16:creationId xmlns:a16="http://schemas.microsoft.com/office/drawing/2014/main" id="{2C33F1E6-E02B-4F5A-D897-3F319217DF48}"/>
              </a:ext>
            </a:extLst>
          </p:cNvPr>
          <p:cNvSpPr/>
          <p:nvPr/>
        </p:nvSpPr>
        <p:spPr>
          <a:xfrm>
            <a:off x="701965" y="1945975"/>
            <a:ext cx="1884708" cy="1884708"/>
          </a:xfrm>
          <a:prstGeom prst="ellipse">
            <a:avLst/>
          </a:prstGeom>
          <a:solidFill>
            <a:srgbClr val="009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9" name="Oval 18">
            <a:extLst>
              <a:ext uri="{FF2B5EF4-FFF2-40B4-BE49-F238E27FC236}">
                <a16:creationId xmlns:a16="http://schemas.microsoft.com/office/drawing/2014/main" id="{7ED9EBF3-F39E-ADF9-42CE-18A39F92BF3D}"/>
              </a:ext>
            </a:extLst>
          </p:cNvPr>
          <p:cNvSpPr/>
          <p:nvPr/>
        </p:nvSpPr>
        <p:spPr>
          <a:xfrm>
            <a:off x="3605309" y="1945975"/>
            <a:ext cx="1884708" cy="1884708"/>
          </a:xfrm>
          <a:prstGeom prst="ellipse">
            <a:avLst/>
          </a:prstGeom>
          <a:solidFill>
            <a:srgbClr val="009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0" name="Oval 19">
            <a:extLst>
              <a:ext uri="{FF2B5EF4-FFF2-40B4-BE49-F238E27FC236}">
                <a16:creationId xmlns:a16="http://schemas.microsoft.com/office/drawing/2014/main" id="{22B695A7-3267-7DC7-45FA-8743F2E07D79}"/>
              </a:ext>
            </a:extLst>
          </p:cNvPr>
          <p:cNvSpPr/>
          <p:nvPr/>
        </p:nvSpPr>
        <p:spPr>
          <a:xfrm>
            <a:off x="6440320" y="1945975"/>
            <a:ext cx="1884708" cy="1884708"/>
          </a:xfrm>
          <a:prstGeom prst="ellipse">
            <a:avLst/>
          </a:prstGeom>
          <a:solidFill>
            <a:srgbClr val="009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34" name="Graphic 33">
            <a:extLst>
              <a:ext uri="{FF2B5EF4-FFF2-40B4-BE49-F238E27FC236}">
                <a16:creationId xmlns:a16="http://schemas.microsoft.com/office/drawing/2014/main" id="{DB463AD1-3AA5-C391-9C2B-DFFDA68448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517" y="2208571"/>
            <a:ext cx="1317981" cy="1317981"/>
          </a:xfrm>
          <a:prstGeom prst="rect">
            <a:avLst/>
          </a:prstGeom>
        </p:spPr>
      </p:pic>
      <p:pic>
        <p:nvPicPr>
          <p:cNvPr id="38" name="Graphic 37">
            <a:extLst>
              <a:ext uri="{FF2B5EF4-FFF2-40B4-BE49-F238E27FC236}">
                <a16:creationId xmlns:a16="http://schemas.microsoft.com/office/drawing/2014/main" id="{589E21B4-A882-8674-8F5E-6A61045D04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4563" y="2450700"/>
            <a:ext cx="1075852" cy="1075852"/>
          </a:xfrm>
          <a:prstGeom prst="rect">
            <a:avLst/>
          </a:prstGeom>
        </p:spPr>
      </p:pic>
      <p:pic>
        <p:nvPicPr>
          <p:cNvPr id="40" name="Graphic 39">
            <a:extLst>
              <a:ext uri="{FF2B5EF4-FFF2-40B4-BE49-F238E27FC236}">
                <a16:creationId xmlns:a16="http://schemas.microsoft.com/office/drawing/2014/main" id="{ED260BDC-32F5-E22D-6638-4FA7DDE510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7528" y="2456321"/>
            <a:ext cx="972679" cy="972679"/>
          </a:xfrm>
          <a:prstGeom prst="rect">
            <a:avLst/>
          </a:prstGeom>
        </p:spPr>
      </p:pic>
      <p:pic>
        <p:nvPicPr>
          <p:cNvPr id="46" name="Graphic 45">
            <a:extLst>
              <a:ext uri="{FF2B5EF4-FFF2-40B4-BE49-F238E27FC236}">
                <a16:creationId xmlns:a16="http://schemas.microsoft.com/office/drawing/2014/main" id="{4BAB9E1A-1EB8-7ECE-E2A7-A0650C2DA2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9479" y="2213005"/>
            <a:ext cx="1350648" cy="1350648"/>
          </a:xfrm>
          <a:prstGeom prst="rect">
            <a:avLst/>
          </a:prstGeom>
        </p:spPr>
      </p:pic>
      <p:sp>
        <p:nvSpPr>
          <p:cNvPr id="2" name="Title 1">
            <a:extLst>
              <a:ext uri="{FF2B5EF4-FFF2-40B4-BE49-F238E27FC236}">
                <a16:creationId xmlns:a16="http://schemas.microsoft.com/office/drawing/2014/main" id="{1ADE1B41-E398-E64F-D6AF-241215868E85}"/>
              </a:ext>
            </a:extLst>
          </p:cNvPr>
          <p:cNvSpPr txBox="1">
            <a:spLocks/>
          </p:cNvSpPr>
          <p:nvPr/>
        </p:nvSpPr>
        <p:spPr>
          <a:xfrm>
            <a:off x="415572" y="245899"/>
            <a:ext cx="1117167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cap="all">
                <a:solidFill>
                  <a:srgbClr val="0099D3"/>
                </a:solidFill>
                <a:latin typeface="Segoe UI Black"/>
                <a:ea typeface="Segoe UI Black"/>
                <a:cs typeface="Segoe UI Semibold"/>
              </a:rPr>
              <a:t>SOTI </a:t>
            </a:r>
            <a:r>
              <a:rPr lang="en-US" cap="all" err="1">
                <a:solidFill>
                  <a:srgbClr val="0099D3"/>
                </a:solidFill>
                <a:latin typeface="Segoe UI Black"/>
                <a:ea typeface="Segoe UI Black"/>
                <a:cs typeface="Segoe UI Semibold"/>
              </a:rPr>
              <a:t>xtreme</a:t>
            </a:r>
            <a:r>
              <a:rPr lang="en-US" cap="all">
                <a:solidFill>
                  <a:srgbClr val="0099D3"/>
                </a:solidFill>
                <a:latin typeface="Segoe UI Black"/>
                <a:ea typeface="Segoe UI Black"/>
                <a:cs typeface="Segoe UI Semibold"/>
              </a:rPr>
              <a:t> hub enhancements</a:t>
            </a:r>
            <a:endParaRPr lang="en-US">
              <a:solidFill>
                <a:srgbClr val="0099D3"/>
              </a:solidFill>
            </a:endParaRPr>
          </a:p>
        </p:txBody>
      </p:sp>
      <p:pic>
        <p:nvPicPr>
          <p:cNvPr id="4" name="Obraz 3" descr="Obraz zawierający zrzut ekranu, Grafika, Czcionka, projekt graficzny&#10;&#10;Zawartość wygenerowana przez AI może być niepoprawna.">
            <a:extLst>
              <a:ext uri="{FF2B5EF4-FFF2-40B4-BE49-F238E27FC236}">
                <a16:creationId xmlns:a16="http://schemas.microsoft.com/office/drawing/2014/main" id="{6B679732-39CD-AED1-7FD7-0A04AE3660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198128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E36DE8-B6A6-5D40-8ACE-2E6D07CD7BA5}"/>
              </a:ext>
            </a:extLst>
          </p:cNvPr>
          <p:cNvSpPr txBox="1"/>
          <p:nvPr/>
        </p:nvSpPr>
        <p:spPr>
          <a:xfrm>
            <a:off x="632248" y="852903"/>
            <a:ext cx="9506834" cy="872996"/>
          </a:xfrm>
          <a:prstGeom prst="rect">
            <a:avLst/>
          </a:prstGeom>
          <a:noFill/>
        </p:spPr>
        <p:txBody>
          <a:bodyPr wrap="square" rtlCol="0">
            <a:spAutoFit/>
          </a:bodyPr>
          <a:lstStyle/>
          <a:p>
            <a:pPr>
              <a:lnSpc>
                <a:spcPct val="110000"/>
              </a:lnSpc>
              <a:spcAft>
                <a:spcPts val="400"/>
              </a:spcAft>
            </a:pPr>
            <a:r>
              <a:rPr lang="en-US" sz="2400">
                <a:solidFill>
                  <a:srgbClr val="0099D3"/>
                </a:solidFill>
                <a:latin typeface="Segoe UI Semibold" panose="020B0702040204020203" pitchFamily="34" charset="0"/>
                <a:cs typeface="Segoe UI Semibold" panose="020B0702040204020203" pitchFamily="34" charset="0"/>
              </a:rPr>
              <a:t>SOTI MobiControl has numerous features to help you better manage your business-critical mobile operations, including…</a:t>
            </a:r>
          </a:p>
        </p:txBody>
      </p:sp>
      <p:sp>
        <p:nvSpPr>
          <p:cNvPr id="18" name="TextBox 17">
            <a:extLst>
              <a:ext uri="{FF2B5EF4-FFF2-40B4-BE49-F238E27FC236}">
                <a16:creationId xmlns:a16="http://schemas.microsoft.com/office/drawing/2014/main" id="{C0AC61B3-96A7-FA46-9896-FF69EA1E33EE}"/>
              </a:ext>
            </a:extLst>
          </p:cNvPr>
          <p:cNvSpPr txBox="1"/>
          <p:nvPr/>
        </p:nvSpPr>
        <p:spPr>
          <a:xfrm>
            <a:off x="632247" y="2105182"/>
            <a:ext cx="4760024" cy="1899687"/>
          </a:xfrm>
          <a:prstGeom prst="rect">
            <a:avLst/>
          </a:prstGeom>
          <a:noFill/>
        </p:spPr>
        <p:txBody>
          <a:bodyPr wrap="square">
            <a:spAutoFit/>
          </a:bodyPr>
          <a:lstStyle/>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Direct managed app configurations</a:t>
            </a: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Controlled access to Microsoft 365 apps</a:t>
            </a: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Granular permissions</a:t>
            </a: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Customized SOTI Surf browser branding</a:t>
            </a: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Multi-file uploads to content libraries</a:t>
            </a:r>
          </a:p>
        </p:txBody>
      </p:sp>
      <p:sp>
        <p:nvSpPr>
          <p:cNvPr id="19" name="TextBox 18">
            <a:extLst>
              <a:ext uri="{FF2B5EF4-FFF2-40B4-BE49-F238E27FC236}">
                <a16:creationId xmlns:a16="http://schemas.microsoft.com/office/drawing/2014/main" id="{600D186C-8794-AD4D-BDCD-9E4482BA4EB5}"/>
              </a:ext>
            </a:extLst>
          </p:cNvPr>
          <p:cNvSpPr txBox="1"/>
          <p:nvPr/>
        </p:nvSpPr>
        <p:spPr>
          <a:xfrm>
            <a:off x="5392271" y="2105182"/>
            <a:ext cx="6279776" cy="1899687"/>
          </a:xfrm>
          <a:prstGeom prst="rect">
            <a:avLst/>
          </a:prstGeom>
          <a:noFill/>
        </p:spPr>
        <p:txBody>
          <a:bodyPr wrap="square" lIns="91440" tIns="45720" rIns="91440" bIns="45720" anchor="t">
            <a:spAutoFit/>
          </a:bodyPr>
          <a:lstStyle/>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High availability/load balancing for Cloud Link Agent (CLA) </a:t>
            </a: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Offline </a:t>
            </a:r>
            <a:r>
              <a:rPr lang="en-US" err="1">
                <a:solidFill>
                  <a:schemeClr val="tx1">
                    <a:lumMod val="75000"/>
                  </a:schemeClr>
                </a:solidFill>
              </a:rPr>
              <a:t>OEMConfig</a:t>
            </a:r>
            <a:endParaRPr lang="en-US">
              <a:solidFill>
                <a:schemeClr val="tx1">
                  <a:lumMod val="75000"/>
                </a:schemeClr>
              </a:solidFill>
            </a:endParaRP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Shared devices for Android and iOS</a:t>
            </a:r>
            <a:endParaRPr lang="en-US">
              <a:solidFill>
                <a:schemeClr val="tx1">
                  <a:lumMod val="75000"/>
                </a:schemeClr>
              </a:solidFill>
              <a:cs typeface="Segoe UI Semilight"/>
            </a:endParaRP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Zebra Lifeguard OTA</a:t>
            </a:r>
            <a:endParaRPr lang="en-US">
              <a:solidFill>
                <a:schemeClr val="tx1">
                  <a:lumMod val="75000"/>
                </a:schemeClr>
              </a:solidFill>
              <a:cs typeface="Segoe UI Semilight"/>
            </a:endParaRPr>
          </a:p>
          <a:p>
            <a:pPr marL="285750" indent="-285750" defTabSz="914400">
              <a:lnSpc>
                <a:spcPct val="110000"/>
              </a:lnSpc>
              <a:spcAft>
                <a:spcPts val="600"/>
              </a:spcAft>
              <a:buClr>
                <a:schemeClr val="tx1">
                  <a:lumMod val="75000"/>
                </a:schemeClr>
              </a:buClr>
              <a:buFont typeface="Arial" panose="020B0604020202020204" pitchFamily="34" charset="0"/>
              <a:buChar char="•"/>
              <a:defRPr/>
            </a:pPr>
            <a:r>
              <a:rPr lang="en-US">
                <a:solidFill>
                  <a:schemeClr val="tx1">
                    <a:lumMod val="75000"/>
                  </a:schemeClr>
                </a:solidFill>
              </a:rPr>
              <a:t>Windows Modern management</a:t>
            </a:r>
            <a:endParaRPr lang="en-US">
              <a:solidFill>
                <a:schemeClr val="tx1">
                  <a:lumMod val="75000"/>
                </a:schemeClr>
              </a:solidFill>
              <a:cs typeface="Segoe UI Semilight"/>
            </a:endParaRPr>
          </a:p>
        </p:txBody>
      </p:sp>
      <p:sp>
        <p:nvSpPr>
          <p:cNvPr id="20" name="TextBox 19">
            <a:extLst>
              <a:ext uri="{FF2B5EF4-FFF2-40B4-BE49-F238E27FC236}">
                <a16:creationId xmlns:a16="http://schemas.microsoft.com/office/drawing/2014/main" id="{F31C43C5-35E1-9646-BBEF-A91B4B4F05B3}"/>
              </a:ext>
            </a:extLst>
          </p:cNvPr>
          <p:cNvSpPr txBox="1"/>
          <p:nvPr/>
        </p:nvSpPr>
        <p:spPr>
          <a:xfrm>
            <a:off x="632247" y="4384153"/>
            <a:ext cx="10246424" cy="872996"/>
          </a:xfrm>
          <a:prstGeom prst="rect">
            <a:avLst/>
          </a:prstGeom>
          <a:noFill/>
        </p:spPr>
        <p:txBody>
          <a:bodyPr wrap="square" rtlCol="0">
            <a:spAutoFit/>
          </a:bodyPr>
          <a:lstStyle/>
          <a:p>
            <a:pPr>
              <a:lnSpc>
                <a:spcPct val="110000"/>
              </a:lnSpc>
              <a:spcAft>
                <a:spcPts val="400"/>
              </a:spcAft>
            </a:pPr>
            <a:r>
              <a:rPr lang="en-US" sz="2400">
                <a:solidFill>
                  <a:srgbClr val="0099D3"/>
                </a:solidFill>
                <a:latin typeface="Segoe UI Semibold" panose="020B0702040204020203" pitchFamily="34" charset="0"/>
                <a:cs typeface="Segoe UI Semibold" panose="020B0702040204020203" pitchFamily="34" charset="0"/>
              </a:rPr>
              <a:t>…and more time-saving, money-saving and device and data protecting features are coming in future versions of SOTI MobiControl.</a:t>
            </a:r>
          </a:p>
        </p:txBody>
      </p:sp>
      <p:pic>
        <p:nvPicPr>
          <p:cNvPr id="4" name="Picture 3" descr="A logo with a black background&#10;&#10;Description automatically generated">
            <a:extLst>
              <a:ext uri="{FF2B5EF4-FFF2-40B4-BE49-F238E27FC236}">
                <a16:creationId xmlns:a16="http://schemas.microsoft.com/office/drawing/2014/main" id="{B2DF1501-AE05-0F4A-896C-28607222C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4609" y="347268"/>
            <a:ext cx="997438" cy="997438"/>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BF646A1F-C383-8002-8CF2-8BC453FE16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2939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8BD5E23-E65D-414E-9912-0D0FC17E965C}"/>
              </a:ext>
            </a:extLst>
          </p:cNvPr>
          <p:cNvSpPr/>
          <p:nvPr/>
        </p:nvSpPr>
        <p:spPr>
          <a:xfrm>
            <a:off x="134223" y="130029"/>
            <a:ext cx="11920755" cy="6593747"/>
          </a:xfrm>
          <a:prstGeom prst="roundRect">
            <a:avLst>
              <a:gd name="adj" fmla="val 5658"/>
            </a:avLst>
          </a:prstGeom>
          <a:gradFill>
            <a:gsLst>
              <a:gs pos="84000">
                <a:schemeClr val="tx2"/>
              </a:gs>
              <a:gs pos="0">
                <a:schemeClr val="accent1"/>
              </a:gs>
              <a:gs pos="34000">
                <a:schemeClr val="bg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A7C5D26E-A195-A288-43A2-5903E8F7430C}"/>
              </a:ext>
            </a:extLst>
          </p:cNvPr>
          <p:cNvPicPr>
            <a:picLocks noChangeAspect="1"/>
          </p:cNvPicPr>
          <p:nvPr/>
        </p:nvPicPr>
        <p:blipFill rotWithShape="1">
          <a:blip r:embed="rId2">
            <a:lum bright="70000" contrast="-70000"/>
            <a:alphaModFix amt="57000"/>
            <a:extLst>
              <a:ext uri="{28A0092B-C50C-407E-A947-70E740481C1C}">
                <a14:useLocalDpi xmlns:a14="http://schemas.microsoft.com/office/drawing/2010/main" val="0"/>
              </a:ext>
            </a:extLst>
          </a:blip>
          <a:srcRect l="17116" t="16769" b="4640"/>
          <a:stretch/>
        </p:blipFill>
        <p:spPr>
          <a:xfrm>
            <a:off x="134223" y="130029"/>
            <a:ext cx="7533401" cy="6593747"/>
          </a:xfrm>
          <a:prstGeom prst="rect">
            <a:avLst/>
          </a:prstGeom>
        </p:spPr>
      </p:pic>
      <p:sp>
        <p:nvSpPr>
          <p:cNvPr id="7" name="Rectangle 6">
            <a:extLst>
              <a:ext uri="{FF2B5EF4-FFF2-40B4-BE49-F238E27FC236}">
                <a16:creationId xmlns:a16="http://schemas.microsoft.com/office/drawing/2014/main" id="{1545B8E8-3649-9C46-B053-C828CBCBC118}"/>
              </a:ext>
            </a:extLst>
          </p:cNvPr>
          <p:cNvSpPr/>
          <p:nvPr/>
        </p:nvSpPr>
        <p:spPr>
          <a:xfrm>
            <a:off x="-1" y="2275780"/>
            <a:ext cx="12192001" cy="1938992"/>
          </a:xfrm>
          <a:prstGeom prst="rect">
            <a:avLst/>
          </a:prstGeom>
        </p:spPr>
        <p:txBody>
          <a:bodyPr wrap="square">
            <a:spAutoFit/>
          </a:bodyPr>
          <a:lstStyle/>
          <a:p>
            <a:pPr algn="ctr"/>
            <a:r>
              <a:rPr lang="en-US" sz="6000" cap="all">
                <a:solidFill>
                  <a:schemeClr val="bg1"/>
                </a:solidFill>
                <a:latin typeface="Segoe UI Black" panose="020B0A02040204020203" pitchFamily="34" charset="0"/>
                <a:ea typeface="Segoe UI Black" panose="020B0A02040204020203" pitchFamily="34" charset="0"/>
                <a:cs typeface="Segoe UI Semilight" panose="020B0402040204020203" pitchFamily="34" charset="0"/>
              </a:rPr>
              <a:t>WHAT IS </a:t>
            </a:r>
          </a:p>
          <a:p>
            <a:pPr algn="ctr"/>
            <a:r>
              <a:rPr lang="en-US" sz="6000" cap="all">
                <a:solidFill>
                  <a:schemeClr val="bg1"/>
                </a:solidFill>
                <a:latin typeface="Segoe UI Black" panose="020B0A02040204020203" pitchFamily="34" charset="0"/>
                <a:ea typeface="Segoe UI Black" panose="020B0A02040204020203" pitchFamily="34" charset="0"/>
                <a:cs typeface="Segoe UI Semilight" panose="020B0402040204020203" pitchFamily="34" charset="0"/>
              </a:rPr>
              <a:t>SOTI MOBICONTROL?</a:t>
            </a:r>
          </a:p>
        </p:txBody>
      </p:sp>
      <p:pic>
        <p:nvPicPr>
          <p:cNvPr id="3" name="Picture 2">
            <a:extLst>
              <a:ext uri="{FF2B5EF4-FFF2-40B4-BE49-F238E27FC236}">
                <a16:creationId xmlns:a16="http://schemas.microsoft.com/office/drawing/2014/main" id="{D3EE611B-C89A-AFA0-A7EA-C1767188BED9}"/>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r="7731" b="-3788"/>
          <a:stretch/>
        </p:blipFill>
        <p:spPr>
          <a:xfrm>
            <a:off x="10610850" y="6248219"/>
            <a:ext cx="1202009" cy="368171"/>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8773C00F-20E5-DCA4-7AC3-C23934020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41" y="6437808"/>
            <a:ext cx="867398" cy="178582"/>
          </a:xfrm>
          <a:prstGeom prst="rect">
            <a:avLst/>
          </a:prstGeom>
        </p:spPr>
      </p:pic>
    </p:spTree>
    <p:extLst>
      <p:ext uri="{BB962C8B-B14F-4D97-AF65-F5344CB8AC3E}">
        <p14:creationId xmlns:p14="http://schemas.microsoft.com/office/powerpoint/2010/main" val="31039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blur&#10;&#10;Description automatically generated">
            <a:extLst>
              <a:ext uri="{FF2B5EF4-FFF2-40B4-BE49-F238E27FC236}">
                <a16:creationId xmlns:a16="http://schemas.microsoft.com/office/drawing/2014/main" id="{59C79122-E1A0-09D4-9BF5-598BF60C4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55" b="10220"/>
          <a:stretch/>
        </p:blipFill>
        <p:spPr>
          <a:xfrm>
            <a:off x="-1" y="0"/>
            <a:ext cx="12191999" cy="6870197"/>
          </a:xfrm>
          <a:prstGeom prst="rect">
            <a:avLst/>
          </a:prstGeom>
        </p:spPr>
      </p:pic>
      <p:sp>
        <p:nvSpPr>
          <p:cNvPr id="16" name="Rectangle 15">
            <a:extLst>
              <a:ext uri="{FF2B5EF4-FFF2-40B4-BE49-F238E27FC236}">
                <a16:creationId xmlns:a16="http://schemas.microsoft.com/office/drawing/2014/main" id="{BC98477C-3B87-5D4C-A006-DA23629D5B9D}"/>
              </a:ext>
            </a:extLst>
          </p:cNvPr>
          <p:cNvSpPr/>
          <p:nvPr/>
        </p:nvSpPr>
        <p:spPr>
          <a:xfrm rot="10800000">
            <a:off x="0" y="-2"/>
            <a:ext cx="12191998" cy="6870197"/>
          </a:xfrm>
          <a:prstGeom prst="rect">
            <a:avLst/>
          </a:prstGeom>
          <a:gradFill>
            <a:gsLst>
              <a:gs pos="37000">
                <a:schemeClr val="bg1">
                  <a:alpha val="86000"/>
                </a:schemeClr>
              </a:gs>
              <a:gs pos="68010">
                <a:schemeClr val="accent1">
                  <a:alpha val="68000"/>
                </a:schemeClr>
              </a:gs>
              <a:gs pos="91000">
                <a:schemeClr val="bg2">
                  <a:alpha val="78000"/>
                </a:schemeClr>
              </a:gs>
              <a:gs pos="100000">
                <a:schemeClr val="tx2">
                  <a:alpha val="6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clock&#10;&#10;Description automatically generated">
            <a:extLst>
              <a:ext uri="{FF2B5EF4-FFF2-40B4-BE49-F238E27FC236}">
                <a16:creationId xmlns:a16="http://schemas.microsoft.com/office/drawing/2014/main" id="{BC31DAD2-AE06-422F-9A06-8DC5CBA1FE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94" b="-14615"/>
          <a:stretch/>
        </p:blipFill>
        <p:spPr>
          <a:xfrm>
            <a:off x="3793197" y="4346915"/>
            <a:ext cx="1566823" cy="528615"/>
          </a:xfrm>
          <a:prstGeom prst="rect">
            <a:avLst/>
          </a:prstGeom>
        </p:spPr>
      </p:pic>
      <p:sp>
        <p:nvSpPr>
          <p:cNvPr id="12" name="Title 1">
            <a:extLst>
              <a:ext uri="{FF2B5EF4-FFF2-40B4-BE49-F238E27FC236}">
                <a16:creationId xmlns:a16="http://schemas.microsoft.com/office/drawing/2014/main" id="{ED808393-0AD8-4163-96C5-D89A3A72C179}"/>
              </a:ext>
            </a:extLst>
          </p:cNvPr>
          <p:cNvSpPr txBox="1">
            <a:spLocks/>
          </p:cNvSpPr>
          <p:nvPr/>
        </p:nvSpPr>
        <p:spPr>
          <a:xfrm>
            <a:off x="356250" y="6343650"/>
            <a:ext cx="6606238" cy="414699"/>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US" sz="690">
                <a:solidFill>
                  <a:schemeClr val="tx2"/>
                </a:solidFill>
                <a:cs typeface="Segoe UI" pitchFamily="34" charset="0"/>
              </a:rPr>
              <a:t>© </a:t>
            </a:r>
            <a:r>
              <a:rPr lang="en-CA" sz="690" kern="1200">
                <a:solidFill>
                  <a:schemeClr val="tx2"/>
                </a:solidFill>
                <a:effectLst/>
              </a:rPr>
              <a:t>2024,</a:t>
            </a:r>
            <a:r>
              <a:rPr lang="en-US" sz="690">
                <a:solidFill>
                  <a:schemeClr val="tx2"/>
                </a:solidFill>
                <a:cs typeface="Segoe UI" pitchFamily="34" charset="0"/>
              </a:rPr>
              <a:t> </a:t>
            </a:r>
            <a:r>
              <a:rPr lang="en-CA" sz="690" kern="1200">
                <a:solidFill>
                  <a:schemeClr val="tx2"/>
                </a:solidFill>
                <a:effectLst/>
              </a:rPr>
              <a:t>SOTI Inc. All Rights Reserved</a:t>
            </a:r>
            <a:endParaRPr lang="en-US" sz="690">
              <a:solidFill>
                <a:schemeClr val="tx2"/>
              </a:solidFill>
            </a:endParaRPr>
          </a:p>
        </p:txBody>
      </p:sp>
      <p:sp>
        <p:nvSpPr>
          <p:cNvPr id="13" name="Rectangle 12">
            <a:extLst>
              <a:ext uri="{FF2B5EF4-FFF2-40B4-BE49-F238E27FC236}">
                <a16:creationId xmlns:a16="http://schemas.microsoft.com/office/drawing/2014/main" id="{DE6538A5-C4C9-4E02-BA8D-D45C38C78C41}"/>
              </a:ext>
            </a:extLst>
          </p:cNvPr>
          <p:cNvSpPr/>
          <p:nvPr/>
        </p:nvSpPr>
        <p:spPr>
          <a:xfrm>
            <a:off x="9866376" y="6146158"/>
            <a:ext cx="2325624" cy="461665"/>
          </a:xfrm>
          <a:prstGeom prst="rect">
            <a:avLst/>
          </a:prstGeom>
        </p:spPr>
        <p:txBody>
          <a:bodyPr wrap="square">
            <a:spAutoFit/>
          </a:bodyPr>
          <a:lstStyle/>
          <a:p>
            <a:r>
              <a:rPr lang="pl-PL" sz="2400" b="1" dirty="0">
                <a:solidFill>
                  <a:srgbClr val="0A0A0A"/>
                </a:solidFill>
                <a:latin typeface="Segoe UI Light" panose="020B0502040204020203" pitchFamily="34" charset="0"/>
                <a:cs typeface="Segoe UI Light" panose="020B0502040204020203" pitchFamily="34" charset="0"/>
              </a:rPr>
              <a:t>www.kreski.pl</a:t>
            </a:r>
            <a:endParaRPr lang="en-US" sz="2400" b="1" dirty="0">
              <a:solidFill>
                <a:srgbClr val="0A0A0A"/>
              </a:solidFill>
              <a:latin typeface="Segoe UI Light" panose="020B0502040204020203" pitchFamily="34" charset="0"/>
              <a:cs typeface="Segoe UI Light" panose="020B0502040204020203" pitchFamily="34" charset="0"/>
            </a:endParaRPr>
          </a:p>
        </p:txBody>
      </p:sp>
      <p:sp>
        <p:nvSpPr>
          <p:cNvPr id="2" name="Title 1"/>
          <p:cNvSpPr>
            <a:spLocks noGrp="1"/>
          </p:cNvSpPr>
          <p:nvPr>
            <p:ph type="title"/>
          </p:nvPr>
        </p:nvSpPr>
        <p:spPr>
          <a:xfrm>
            <a:off x="0" y="2622762"/>
            <a:ext cx="12192000" cy="1010292"/>
          </a:xfrm>
        </p:spPr>
        <p:txBody>
          <a:bodyPr/>
          <a:lstStyle/>
          <a:p>
            <a:r>
              <a:rPr lang="en-US" sz="6000" cap="all">
                <a:solidFill>
                  <a:schemeClr val="tx2"/>
                </a:solidFill>
                <a:latin typeface="Segoe UI Black" panose="020B0A02040204020203" pitchFamily="34" charset="0"/>
              </a:rPr>
              <a:t>Thank you</a:t>
            </a:r>
          </a:p>
        </p:txBody>
      </p:sp>
      <p:pic>
        <p:nvPicPr>
          <p:cNvPr id="11" name="Obraz 10" descr="Obraz zawierający tekst, Czcionka, zrzut ekranu, diagram&#10;&#10;Zawartość wygenerowana przez AI może być niepoprawna.">
            <a:extLst>
              <a:ext uri="{FF2B5EF4-FFF2-40B4-BE49-F238E27FC236}">
                <a16:creationId xmlns:a16="http://schemas.microsoft.com/office/drawing/2014/main" id="{084ADCAB-FA10-FF0E-2D82-628C54CF3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1465" y="4283052"/>
            <a:ext cx="2880366" cy="606553"/>
          </a:xfrm>
          <a:prstGeom prst="rect">
            <a:avLst/>
          </a:prstGeom>
        </p:spPr>
      </p:pic>
    </p:spTree>
    <p:extLst>
      <p:ext uri="{BB962C8B-B14F-4D97-AF65-F5344CB8AC3E}">
        <p14:creationId xmlns:p14="http://schemas.microsoft.com/office/powerpoint/2010/main" val="22697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7BD7E0-2E7E-4ED3-9321-C2723CEBE398}"/>
              </a:ext>
            </a:extLst>
          </p:cNvPr>
          <p:cNvPicPr>
            <a:picLocks noChangeAspect="1"/>
          </p:cNvPicPr>
          <p:nvPr/>
        </p:nvPicPr>
        <p:blipFill rotWithShape="1">
          <a:blip r:embed="rId3"/>
          <a:srcRect l="-21444" r="7134" b="841"/>
          <a:stretch/>
        </p:blipFill>
        <p:spPr>
          <a:xfrm>
            <a:off x="1" y="0"/>
            <a:ext cx="12192013" cy="6858001"/>
          </a:xfrm>
          <a:prstGeom prst="rect">
            <a:avLst/>
          </a:prstGeom>
        </p:spPr>
      </p:pic>
      <p:sp>
        <p:nvSpPr>
          <p:cNvPr id="12" name="Rectangle 11">
            <a:extLst>
              <a:ext uri="{FF2B5EF4-FFF2-40B4-BE49-F238E27FC236}">
                <a16:creationId xmlns:a16="http://schemas.microsoft.com/office/drawing/2014/main" id="{29AB7CDF-4A4C-4B08-92BF-84E36A7DDD2A}"/>
              </a:ext>
            </a:extLst>
          </p:cNvPr>
          <p:cNvSpPr/>
          <p:nvPr/>
        </p:nvSpPr>
        <p:spPr>
          <a:xfrm rot="10800000">
            <a:off x="2205826" y="0"/>
            <a:ext cx="9986174" cy="6858000"/>
          </a:xfrm>
          <a:prstGeom prst="rect">
            <a:avLst/>
          </a:prstGeom>
          <a:gradFill>
            <a:gsLst>
              <a:gs pos="0">
                <a:schemeClr val="accent1">
                  <a:lumMod val="5000"/>
                  <a:lumOff val="95000"/>
                  <a:alpha val="3265"/>
                </a:schemeClr>
              </a:gs>
              <a:gs pos="52000">
                <a:srgbClr val="FBFDFF">
                  <a:alpha val="81000"/>
                </a:srgb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B30D8E80-717A-43F5-AE24-9E5A7E52FA71}"/>
              </a:ext>
            </a:extLst>
          </p:cNvPr>
          <p:cNvSpPr txBox="1"/>
          <p:nvPr/>
        </p:nvSpPr>
        <p:spPr>
          <a:xfrm>
            <a:off x="527584" y="1710136"/>
            <a:ext cx="7092416" cy="2917368"/>
          </a:xfrm>
          <a:prstGeom prst="roundRect">
            <a:avLst>
              <a:gd name="adj" fmla="val 9220"/>
            </a:avLst>
          </a:prstGeom>
          <a:solidFill>
            <a:schemeClr val="tx2">
              <a:alpha val="80000"/>
            </a:schemeClr>
          </a:solidFill>
        </p:spPr>
        <p:txBody>
          <a:bodyPr wrap="square" lIns="274320" tIns="182880" rIns="182880" bIns="274320" rtlCol="0" anchor="ctr">
            <a:noAutofit/>
          </a:bodyPr>
          <a:lstStyle/>
          <a:p>
            <a:pPr>
              <a:lnSpc>
                <a:spcPct val="110000"/>
              </a:lnSpc>
            </a:pPr>
            <a:r>
              <a:rPr lang="en-US" sz="2800" b="1">
                <a:solidFill>
                  <a:schemeClr val="bg1"/>
                </a:solidFill>
                <a:latin typeface="Segoe UI" panose="020B0502040204020203" pitchFamily="34" charset="0"/>
                <a:cs typeface="Segoe UI" panose="020B0502040204020203" pitchFamily="34" charset="0"/>
              </a:rPr>
              <a:t>PROVEN MOBILITY MANAGEMENT</a:t>
            </a:r>
          </a:p>
          <a:p>
            <a:pPr marL="342891" indent="-342891">
              <a:lnSpc>
                <a:spcPct val="110000"/>
              </a:lnSpc>
              <a:buFont typeface="Arial" panose="020B0604020202020204" pitchFamily="34" charset="0"/>
              <a:buChar char="•"/>
            </a:pPr>
            <a:r>
              <a:rPr lang="en-US" sz="2400">
                <a:solidFill>
                  <a:schemeClr val="bg1"/>
                </a:solidFill>
                <a:latin typeface="Segoe UI" panose="020B0502040204020203" pitchFamily="34" charset="0"/>
                <a:cs typeface="Segoe UI" panose="020B0502040204020203" pitchFamily="34" charset="0"/>
              </a:rPr>
              <a:t>Broadest OS Support </a:t>
            </a:r>
          </a:p>
          <a:p>
            <a:pPr marL="342891" indent="-342891">
              <a:lnSpc>
                <a:spcPct val="110000"/>
              </a:lnSpc>
              <a:buFont typeface="Arial" panose="020B0604020202020204" pitchFamily="34" charset="0"/>
              <a:buChar char="•"/>
            </a:pPr>
            <a:r>
              <a:rPr lang="en-US" sz="2400">
                <a:solidFill>
                  <a:schemeClr val="bg1"/>
                </a:solidFill>
                <a:latin typeface="Segoe UI" panose="020B0502040204020203" pitchFamily="34" charset="0"/>
                <a:cs typeface="Segoe UI" panose="020B0502040204020203" pitchFamily="34" charset="0"/>
              </a:rPr>
              <a:t>Android Plus Technology </a:t>
            </a:r>
          </a:p>
          <a:p>
            <a:pPr marL="342891" indent="-342891">
              <a:lnSpc>
                <a:spcPct val="110000"/>
              </a:lnSpc>
              <a:buFont typeface="Arial" panose="020B0604020202020204" pitchFamily="34" charset="0"/>
              <a:buChar char="•"/>
            </a:pPr>
            <a:r>
              <a:rPr lang="en-US" sz="2400">
                <a:solidFill>
                  <a:schemeClr val="bg1"/>
                </a:solidFill>
                <a:latin typeface="Segoe UI" panose="020B0502040204020203" pitchFamily="34" charset="0"/>
                <a:cs typeface="Segoe UI" panose="020B0502040204020203" pitchFamily="34" charset="0"/>
              </a:rPr>
              <a:t>SOTI </a:t>
            </a:r>
            <a:r>
              <a:rPr lang="en-US" sz="2400" err="1">
                <a:solidFill>
                  <a:schemeClr val="bg1"/>
                </a:solidFill>
                <a:latin typeface="Segoe UI" panose="020B0502040204020203" pitchFamily="34" charset="0"/>
                <a:cs typeface="Segoe UI" panose="020B0502040204020203" pitchFamily="34" charset="0"/>
              </a:rPr>
              <a:t>XTreme</a:t>
            </a:r>
            <a:r>
              <a:rPr lang="en-US" sz="2400">
                <a:solidFill>
                  <a:schemeClr val="bg1"/>
                </a:solidFill>
                <a:latin typeface="Segoe UI" panose="020B0502040204020203" pitchFamily="34" charset="0"/>
                <a:cs typeface="Segoe UI" panose="020B0502040204020203" pitchFamily="34" charset="0"/>
              </a:rPr>
              <a:t> Technology</a:t>
            </a:r>
          </a:p>
          <a:p>
            <a:pPr marL="342891" indent="-342891">
              <a:lnSpc>
                <a:spcPct val="110000"/>
              </a:lnSpc>
              <a:buFont typeface="Arial" panose="020B0604020202020204" pitchFamily="34" charset="0"/>
              <a:buChar char="•"/>
            </a:pPr>
            <a:r>
              <a:rPr lang="en-US" sz="2400">
                <a:solidFill>
                  <a:schemeClr val="bg1"/>
                </a:solidFill>
                <a:latin typeface="Segoe UI" panose="020B0502040204020203" pitchFamily="34" charset="0"/>
                <a:cs typeface="Segoe UI" panose="020B0502040204020203" pitchFamily="34" charset="0"/>
              </a:rPr>
              <a:t>Out-of-the-box Remote Support</a:t>
            </a:r>
          </a:p>
        </p:txBody>
      </p:sp>
      <p:sp>
        <p:nvSpPr>
          <p:cNvPr id="22" name="Title 1">
            <a:extLst>
              <a:ext uri="{FF2B5EF4-FFF2-40B4-BE49-F238E27FC236}">
                <a16:creationId xmlns:a16="http://schemas.microsoft.com/office/drawing/2014/main" id="{69F1F844-D8BE-4069-8E6F-09CEA3BDA6E9}"/>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pic>
        <p:nvPicPr>
          <p:cNvPr id="10" name="Picture 9">
            <a:extLst>
              <a:ext uri="{FF2B5EF4-FFF2-40B4-BE49-F238E27FC236}">
                <a16:creationId xmlns:a16="http://schemas.microsoft.com/office/drawing/2014/main" id="{CAEBF3BA-DD2E-4560-B4E9-F37C0FF867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14868" y="6270321"/>
            <a:ext cx="1307056" cy="308214"/>
          </a:xfrm>
          <a:prstGeom prst="rect">
            <a:avLst/>
          </a:prstGeom>
        </p:spPr>
      </p:pic>
      <p:sp>
        <p:nvSpPr>
          <p:cNvPr id="21" name="Oval 20">
            <a:extLst>
              <a:ext uri="{FF2B5EF4-FFF2-40B4-BE49-F238E27FC236}">
                <a16:creationId xmlns:a16="http://schemas.microsoft.com/office/drawing/2014/main" id="{93A80991-DA3D-C749-A8ED-8BF31B300262}"/>
              </a:ext>
            </a:extLst>
          </p:cNvPr>
          <p:cNvSpPr/>
          <p:nvPr/>
        </p:nvSpPr>
        <p:spPr>
          <a:xfrm>
            <a:off x="9413117" y="1027906"/>
            <a:ext cx="1773702" cy="1773702"/>
          </a:xfrm>
          <a:prstGeom prst="ellipse">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34995E8-DC76-2245-9532-33EDCDEF8191}"/>
              </a:ext>
            </a:extLst>
          </p:cNvPr>
          <p:cNvSpPr/>
          <p:nvPr/>
        </p:nvSpPr>
        <p:spPr>
          <a:xfrm>
            <a:off x="9413117" y="1018031"/>
            <a:ext cx="1773702" cy="1773702"/>
          </a:xfrm>
          <a:prstGeom prst="ellipse">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DE2B6AB-38B8-DC4B-8991-BCD70CA412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83308" y="488222"/>
            <a:ext cx="2833320" cy="2833320"/>
          </a:xfrm>
          <a:prstGeom prst="rect">
            <a:avLst/>
          </a:prstGeom>
        </p:spPr>
      </p:pic>
      <p:pic>
        <p:nvPicPr>
          <p:cNvPr id="2" name="Picture 1">
            <a:extLst>
              <a:ext uri="{FF2B5EF4-FFF2-40B4-BE49-F238E27FC236}">
                <a16:creationId xmlns:a16="http://schemas.microsoft.com/office/drawing/2014/main" id="{86E31604-1E8F-1BFC-AED3-570B97F867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0926" y="500523"/>
            <a:ext cx="7974105" cy="918956"/>
          </a:xfrm>
          <a:prstGeom prst="rect">
            <a:avLst/>
          </a:prstGeom>
        </p:spPr>
      </p:pic>
      <p:pic>
        <p:nvPicPr>
          <p:cNvPr id="4" name="Picture 3" descr="A black and grey logo&#10;&#10;Description automatically generated">
            <a:extLst>
              <a:ext uri="{FF2B5EF4-FFF2-40B4-BE49-F238E27FC236}">
                <a16:creationId xmlns:a16="http://schemas.microsoft.com/office/drawing/2014/main" id="{3977FA3D-3341-76E0-6930-8F3F4EA89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015" y="5038519"/>
            <a:ext cx="1602811" cy="253509"/>
          </a:xfrm>
          <a:prstGeom prst="rect">
            <a:avLst/>
          </a:prstGeom>
        </p:spPr>
      </p:pic>
      <p:pic>
        <p:nvPicPr>
          <p:cNvPr id="6" name="Picture 5">
            <a:extLst>
              <a:ext uri="{FF2B5EF4-FFF2-40B4-BE49-F238E27FC236}">
                <a16:creationId xmlns:a16="http://schemas.microsoft.com/office/drawing/2014/main" id="{E0F2FB3E-4BA6-E8E3-76E5-052DEFC979F7}"/>
              </a:ext>
            </a:extLst>
          </p:cNvPr>
          <p:cNvPicPr>
            <a:picLocks noChangeAspect="1"/>
          </p:cNvPicPr>
          <p:nvPr/>
        </p:nvPicPr>
        <p:blipFill rotWithShape="1">
          <a:blip r:embed="rId8"/>
          <a:srcRect l="4285" r="7083"/>
          <a:stretch/>
        </p:blipFill>
        <p:spPr>
          <a:xfrm>
            <a:off x="2529200" y="4745432"/>
            <a:ext cx="1767984" cy="890923"/>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FB89163C-594A-CBC5-0C51-BD300D5F28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1337" y="4951140"/>
            <a:ext cx="778741" cy="51916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3D747482-D702-67AE-0B60-49A54E512B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4231" y="4785087"/>
            <a:ext cx="1276902" cy="851268"/>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8A724337-FB90-4BD4-0364-CA17946643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2827" b="29821"/>
          <a:stretch/>
        </p:blipFill>
        <p:spPr>
          <a:xfrm>
            <a:off x="603015" y="5705849"/>
            <a:ext cx="1434246" cy="357140"/>
          </a:xfrm>
          <a:prstGeom prst="rect">
            <a:avLst/>
          </a:prstGeom>
        </p:spPr>
      </p:pic>
      <p:pic>
        <p:nvPicPr>
          <p:cNvPr id="27" name="Graphic 26">
            <a:extLst>
              <a:ext uri="{FF2B5EF4-FFF2-40B4-BE49-F238E27FC236}">
                <a16:creationId xmlns:a16="http://schemas.microsoft.com/office/drawing/2014/main" id="{48C7C2F1-2D9E-71A9-37C2-C542C238817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34195" b="25957"/>
          <a:stretch/>
        </p:blipFill>
        <p:spPr>
          <a:xfrm>
            <a:off x="2477835" y="5644626"/>
            <a:ext cx="1767984" cy="432337"/>
          </a:xfrm>
          <a:prstGeom prst="rect">
            <a:avLst/>
          </a:prstGeom>
        </p:spPr>
      </p:pic>
      <p:pic>
        <p:nvPicPr>
          <p:cNvPr id="29" name="Picture 28" descr="A cartoon penguin with yellow feet&#10;&#10;Description automatically generated">
            <a:extLst>
              <a:ext uri="{FF2B5EF4-FFF2-40B4-BE49-F238E27FC236}">
                <a16:creationId xmlns:a16="http://schemas.microsoft.com/office/drawing/2014/main" id="{6DCA6416-2EAD-99D2-8ECE-F3B82E08F8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39972" y="5611559"/>
            <a:ext cx="521090" cy="606418"/>
          </a:xfrm>
          <a:prstGeom prst="rect">
            <a:avLst/>
          </a:prstGeom>
        </p:spPr>
      </p:pic>
      <p:pic>
        <p:nvPicPr>
          <p:cNvPr id="31" name="Picture 30" descr="A black background with grey text&#10;&#10;Description automatically generated">
            <a:extLst>
              <a:ext uri="{FF2B5EF4-FFF2-40B4-BE49-F238E27FC236}">
                <a16:creationId xmlns:a16="http://schemas.microsoft.com/office/drawing/2014/main" id="{2331F3F9-07BA-499B-7B77-4948C3ED581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1037" b="20971"/>
          <a:stretch/>
        </p:blipFill>
        <p:spPr>
          <a:xfrm>
            <a:off x="5626169" y="5690415"/>
            <a:ext cx="1883259" cy="440608"/>
          </a:xfrm>
          <a:prstGeom prst="rect">
            <a:avLst/>
          </a:prstGeom>
        </p:spPr>
      </p:pic>
      <p:pic>
        <p:nvPicPr>
          <p:cNvPr id="3" name="Obraz 2" descr="Obraz zawierający zrzut ekranu, Grafika, Czcionka, projekt graficzny&#10;&#10;Zawartość wygenerowana przez AI może być niepoprawna.">
            <a:extLst>
              <a:ext uri="{FF2B5EF4-FFF2-40B4-BE49-F238E27FC236}">
                <a16:creationId xmlns:a16="http://schemas.microsoft.com/office/drawing/2014/main" id="{07200B3E-84FB-1B66-FA7C-2CDBE8E6166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9316" y="160971"/>
            <a:ext cx="867398" cy="178582"/>
          </a:xfrm>
          <a:prstGeom prst="rect">
            <a:avLst/>
          </a:prstGeom>
        </p:spPr>
      </p:pic>
    </p:spTree>
    <p:extLst>
      <p:ext uri="{BB962C8B-B14F-4D97-AF65-F5344CB8AC3E}">
        <p14:creationId xmlns:p14="http://schemas.microsoft.com/office/powerpoint/2010/main" val="59634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7D956F8-C7A8-D747-BADE-6D2303EF5209}"/>
              </a:ext>
            </a:extLst>
          </p:cNvPr>
          <p:cNvSpPr txBox="1">
            <a:spLocks/>
          </p:cNvSpPr>
          <p:nvPr/>
        </p:nvSpPr>
        <p:spPr>
          <a:xfrm>
            <a:off x="346725" y="364414"/>
            <a:ext cx="812100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SOTI MobiControl</a:t>
            </a:r>
            <a:endParaRPr lang="en-US" sz="4800"/>
          </a:p>
        </p:txBody>
      </p:sp>
      <p:sp>
        <p:nvSpPr>
          <p:cNvPr id="14" name="Subtitle 3">
            <a:extLst>
              <a:ext uri="{FF2B5EF4-FFF2-40B4-BE49-F238E27FC236}">
                <a16:creationId xmlns:a16="http://schemas.microsoft.com/office/drawing/2014/main" id="{08934177-1704-86A9-CC1F-E5E2F15E0B0F}"/>
              </a:ext>
            </a:extLst>
          </p:cNvPr>
          <p:cNvSpPr txBox="1">
            <a:spLocks/>
          </p:cNvSpPr>
          <p:nvPr/>
        </p:nvSpPr>
        <p:spPr>
          <a:xfrm>
            <a:off x="346726" y="1104427"/>
            <a:ext cx="8120999" cy="445029"/>
          </a:xfrm>
          <a:prstGeom prst="rect">
            <a:avLst/>
          </a:prstGeom>
        </p:spPr>
        <p:txBody>
          <a:bodyPr>
            <a:noAutofit/>
          </a:bodyPr>
          <a:lstStyle>
            <a:lvl1pPr marL="0" indent="0" algn="l" defTabSz="914400" rtl="0" eaLnBrk="1" latinLnBrk="0" hangingPunct="1">
              <a:lnSpc>
                <a:spcPct val="120000"/>
              </a:lnSpc>
              <a:spcBef>
                <a:spcPts val="1000"/>
              </a:spcBef>
              <a:buClr>
                <a:srgbClr val="57A0D3"/>
              </a:buClr>
              <a:buFontTx/>
              <a:buNone/>
              <a:defRPr sz="2000" kern="1200" baseline="0">
                <a:solidFill>
                  <a:srgbClr val="62656A"/>
                </a:solidFill>
                <a:latin typeface="Segoe UI Semilight" panose="020B0402040204020203" pitchFamily="34" charset="0"/>
                <a:ea typeface="+mn-ea"/>
                <a:cs typeface="Segoe UI" panose="020B0502040204020203" pitchFamily="34" charset="0"/>
              </a:defRPr>
            </a:lvl1pPr>
            <a:lvl2pPr marL="4572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solidFill>
                  <a:srgbClr val="194773"/>
                </a:solidFill>
                <a:latin typeface="Segoe UI Semibold" panose="020B0702040204020203" pitchFamily="34" charset="0"/>
                <a:cs typeface="Segoe UI Semibold" panose="020B0702040204020203" pitchFamily="34" charset="0"/>
              </a:rPr>
              <a:t>SIMPLIFYING MANAGEMENT OF MULTI-FORM-FACTOR &amp; MULTI-OPERATING-SYSTEM DEVICES </a:t>
            </a:r>
          </a:p>
          <a:p>
            <a:pPr>
              <a:lnSpc>
                <a:spcPct val="100000"/>
              </a:lnSpc>
            </a:pPr>
            <a:endParaRPr lang="en-US" sz="1800">
              <a:latin typeface="Segoe UI Semibold" panose="020B0702040204020203" pitchFamily="34" charset="0"/>
              <a:cs typeface="Segoe UI Semibold" panose="020B0702040204020203" pitchFamily="34" charset="0"/>
            </a:endParaRPr>
          </a:p>
        </p:txBody>
      </p:sp>
      <p:grpSp>
        <p:nvGrpSpPr>
          <p:cNvPr id="4" name="Group 3">
            <a:extLst>
              <a:ext uri="{FF2B5EF4-FFF2-40B4-BE49-F238E27FC236}">
                <a16:creationId xmlns:a16="http://schemas.microsoft.com/office/drawing/2014/main" id="{CFE20AB0-C3AB-504D-9B63-1602755A733D}"/>
              </a:ext>
            </a:extLst>
          </p:cNvPr>
          <p:cNvGrpSpPr/>
          <p:nvPr/>
        </p:nvGrpSpPr>
        <p:grpSpPr>
          <a:xfrm>
            <a:off x="336565" y="2150907"/>
            <a:ext cx="5342875" cy="1801426"/>
            <a:chOff x="346725" y="2289469"/>
            <a:chExt cx="5342875" cy="1801426"/>
          </a:xfrm>
        </p:grpSpPr>
        <p:sp>
          <p:nvSpPr>
            <p:cNvPr id="35" name="Rectangle: Rounded Corners 2">
              <a:extLst>
                <a:ext uri="{FF2B5EF4-FFF2-40B4-BE49-F238E27FC236}">
                  <a16:creationId xmlns:a16="http://schemas.microsoft.com/office/drawing/2014/main" id="{27D3863D-8957-D94C-9860-A8DF76E4A825}"/>
                </a:ext>
              </a:extLst>
            </p:cNvPr>
            <p:cNvSpPr/>
            <p:nvPr/>
          </p:nvSpPr>
          <p:spPr>
            <a:xfrm>
              <a:off x="1135380" y="2546966"/>
              <a:ext cx="4554219" cy="12864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2D788BC-F2FB-489A-758A-F963D6B25B6F}"/>
                </a:ext>
              </a:extLst>
            </p:cNvPr>
            <p:cNvSpPr txBox="1"/>
            <p:nvPr/>
          </p:nvSpPr>
          <p:spPr>
            <a:xfrm>
              <a:off x="2281608" y="3074774"/>
              <a:ext cx="3407991" cy="584775"/>
            </a:xfrm>
            <a:prstGeom prst="rect">
              <a:avLst/>
            </a:prstGeom>
            <a:noFill/>
          </p:spPr>
          <p:txBody>
            <a:bodyPr wrap="square" lIns="91440" tIns="45720" rIns="91440" bIns="45720" rtlCol="0" anchor="t">
              <a:spAutoFit/>
            </a:bodyPr>
            <a:lstStyle/>
            <a:p>
              <a:r>
                <a:rPr lang="en-US" sz="1600">
                  <a:solidFill>
                    <a:schemeClr val="bg1"/>
                  </a:solidFill>
                  <a:latin typeface="Segoe UI" panose="020B0502040204020203" pitchFamily="34" charset="0"/>
                  <a:cs typeface="Segoe UI" panose="020B0502040204020203" pitchFamily="34" charset="0"/>
                </a:rPr>
                <a:t>Get devices into the hands of your workers fast and ready-to-go.</a:t>
              </a:r>
            </a:p>
          </p:txBody>
        </p:sp>
        <p:sp>
          <p:nvSpPr>
            <p:cNvPr id="20" name="Oval 19">
              <a:extLst>
                <a:ext uri="{FF2B5EF4-FFF2-40B4-BE49-F238E27FC236}">
                  <a16:creationId xmlns:a16="http://schemas.microsoft.com/office/drawing/2014/main" id="{5DA8A3F5-14CF-5CA4-06A4-FB4CDC152E06}"/>
                </a:ext>
              </a:extLst>
            </p:cNvPr>
            <p:cNvSpPr/>
            <p:nvPr/>
          </p:nvSpPr>
          <p:spPr>
            <a:xfrm>
              <a:off x="346725" y="2289469"/>
              <a:ext cx="1801426" cy="1801426"/>
            </a:xfrm>
            <a:prstGeom prst="ellipse">
              <a:avLst/>
            </a:prstGeom>
            <a:solidFill>
              <a:srgbClr val="D2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DB9E910-7B2C-3645-901E-03F0D68733BA}"/>
                </a:ext>
              </a:extLst>
            </p:cNvPr>
            <p:cNvSpPr/>
            <p:nvPr/>
          </p:nvSpPr>
          <p:spPr>
            <a:xfrm>
              <a:off x="2281608" y="2680267"/>
              <a:ext cx="3407992" cy="391716"/>
            </a:xfrm>
            <a:prstGeom prst="rect">
              <a:avLst/>
            </a:prstGeom>
          </p:spPr>
          <p:txBody>
            <a:bodyPr wrap="square" lIns="91440" tIns="45720" rIns="91440" bIns="45720" anchor="t">
              <a:spAutoFit/>
            </a:bodyPr>
            <a:lstStyle/>
            <a:p>
              <a:r>
                <a:rPr lang="en-US" sz="2200" b="1" cap="small">
                  <a:solidFill>
                    <a:schemeClr val="bg1"/>
                  </a:solidFill>
                  <a:latin typeface="Segoe UI" panose="020B0502040204020203" pitchFamily="34" charset="0"/>
                  <a:cs typeface="Segoe UI" panose="020B0502040204020203" pitchFamily="34" charset="0"/>
                </a:rPr>
                <a:t>FAST DEPLOYMENT</a:t>
              </a:r>
            </a:p>
          </p:txBody>
        </p:sp>
        <p:pic>
          <p:nvPicPr>
            <p:cNvPr id="43" name="Picture 42">
              <a:extLst>
                <a:ext uri="{FF2B5EF4-FFF2-40B4-BE49-F238E27FC236}">
                  <a16:creationId xmlns:a16="http://schemas.microsoft.com/office/drawing/2014/main" id="{4EFE1D46-F813-F64A-A57F-D89B7BC4B8E9}"/>
                </a:ext>
              </a:extLst>
            </p:cNvPr>
            <p:cNvPicPr>
              <a:picLocks noChangeAspect="1"/>
            </p:cNvPicPr>
            <p:nvPr/>
          </p:nvPicPr>
          <p:blipFill>
            <a:blip r:embed="rId3"/>
            <a:stretch>
              <a:fillRect/>
            </a:stretch>
          </p:blipFill>
          <p:spPr>
            <a:xfrm>
              <a:off x="637984" y="2744525"/>
              <a:ext cx="1252977" cy="898130"/>
            </a:xfrm>
            <a:prstGeom prst="rect">
              <a:avLst/>
            </a:prstGeom>
          </p:spPr>
        </p:pic>
      </p:grpSp>
      <p:grpSp>
        <p:nvGrpSpPr>
          <p:cNvPr id="75" name="Group 74">
            <a:extLst>
              <a:ext uri="{FF2B5EF4-FFF2-40B4-BE49-F238E27FC236}">
                <a16:creationId xmlns:a16="http://schemas.microsoft.com/office/drawing/2014/main" id="{AC6F0C4E-7E88-B748-8A25-335696C61332}"/>
              </a:ext>
            </a:extLst>
          </p:cNvPr>
          <p:cNvGrpSpPr/>
          <p:nvPr/>
        </p:nvGrpSpPr>
        <p:grpSpPr>
          <a:xfrm>
            <a:off x="336565" y="4203227"/>
            <a:ext cx="5342875" cy="1801426"/>
            <a:chOff x="346725" y="2289469"/>
            <a:chExt cx="5342875" cy="1801426"/>
          </a:xfrm>
        </p:grpSpPr>
        <p:sp>
          <p:nvSpPr>
            <p:cNvPr id="76" name="Rectangle: Rounded Corners 2">
              <a:extLst>
                <a:ext uri="{FF2B5EF4-FFF2-40B4-BE49-F238E27FC236}">
                  <a16:creationId xmlns:a16="http://schemas.microsoft.com/office/drawing/2014/main" id="{05B7FC02-ED21-4548-8409-4FD86A1C1D50}"/>
                </a:ext>
              </a:extLst>
            </p:cNvPr>
            <p:cNvSpPr/>
            <p:nvPr/>
          </p:nvSpPr>
          <p:spPr>
            <a:xfrm>
              <a:off x="1135380" y="2546966"/>
              <a:ext cx="4554219" cy="1286431"/>
            </a:xfrm>
            <a:prstGeom prst="roundRect">
              <a:avLst/>
            </a:prstGeom>
            <a:solidFill>
              <a:srgbClr val="D2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0E03D330-596A-804B-ACEE-234C955B9099}"/>
                </a:ext>
              </a:extLst>
            </p:cNvPr>
            <p:cNvSpPr txBox="1"/>
            <p:nvPr/>
          </p:nvSpPr>
          <p:spPr>
            <a:xfrm>
              <a:off x="2281608" y="3074774"/>
              <a:ext cx="3407991" cy="584775"/>
            </a:xfrm>
            <a:prstGeom prst="rect">
              <a:avLst/>
            </a:prstGeom>
            <a:noFill/>
          </p:spPr>
          <p:txBody>
            <a:bodyPr wrap="square" lIns="91440" tIns="45720" rIns="91440" bIns="45720" rtlCol="0" anchor="t">
              <a:spAutoFit/>
            </a:bodyPr>
            <a:lstStyle/>
            <a:p>
              <a:r>
                <a:rPr lang="en-US" sz="1600">
                  <a:solidFill>
                    <a:schemeClr val="bg2"/>
                  </a:solidFill>
                  <a:latin typeface="Segoe UI" panose="020B0502040204020203" pitchFamily="34" charset="0"/>
                  <a:cs typeface="Segoe UI" panose="020B0502040204020203" pitchFamily="34" charset="0"/>
                </a:rPr>
                <a:t>Protect data, services and workers against theft and threats.</a:t>
              </a:r>
            </a:p>
          </p:txBody>
        </p:sp>
        <p:sp>
          <p:nvSpPr>
            <p:cNvPr id="78" name="Oval 77">
              <a:extLst>
                <a:ext uri="{FF2B5EF4-FFF2-40B4-BE49-F238E27FC236}">
                  <a16:creationId xmlns:a16="http://schemas.microsoft.com/office/drawing/2014/main" id="{81565246-1AE5-094F-8773-6C5AB95B0200}"/>
                </a:ext>
              </a:extLst>
            </p:cNvPr>
            <p:cNvSpPr/>
            <p:nvPr/>
          </p:nvSpPr>
          <p:spPr>
            <a:xfrm>
              <a:off x="346725" y="2289469"/>
              <a:ext cx="1801426" cy="18014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F5A3B84-EED2-224C-AC0C-EB594CAC83D4}"/>
                </a:ext>
              </a:extLst>
            </p:cNvPr>
            <p:cNvSpPr/>
            <p:nvPr/>
          </p:nvSpPr>
          <p:spPr>
            <a:xfrm>
              <a:off x="2281608" y="2680267"/>
              <a:ext cx="3407992" cy="430887"/>
            </a:xfrm>
            <a:prstGeom prst="rect">
              <a:avLst/>
            </a:prstGeom>
          </p:spPr>
          <p:txBody>
            <a:bodyPr wrap="square" lIns="91440" tIns="45720" rIns="91440" bIns="45720" anchor="t">
              <a:spAutoFit/>
            </a:bodyPr>
            <a:lstStyle/>
            <a:p>
              <a:r>
                <a:rPr lang="en-US" sz="2200" b="1" cap="small">
                  <a:solidFill>
                    <a:schemeClr val="bg2"/>
                  </a:solidFill>
                  <a:latin typeface="Segoe UI" panose="020B0502040204020203" pitchFamily="34" charset="0"/>
                  <a:cs typeface="Segoe UI" panose="020B0502040204020203" pitchFamily="34" charset="0"/>
                </a:rPr>
                <a:t>POWERFUL SECURITY</a:t>
              </a:r>
            </a:p>
          </p:txBody>
        </p:sp>
      </p:grpSp>
      <p:grpSp>
        <p:nvGrpSpPr>
          <p:cNvPr id="81" name="Group 80">
            <a:extLst>
              <a:ext uri="{FF2B5EF4-FFF2-40B4-BE49-F238E27FC236}">
                <a16:creationId xmlns:a16="http://schemas.microsoft.com/office/drawing/2014/main" id="{FF0B63DD-5625-2E45-A853-06D1BDD39B70}"/>
              </a:ext>
            </a:extLst>
          </p:cNvPr>
          <p:cNvGrpSpPr/>
          <p:nvPr/>
        </p:nvGrpSpPr>
        <p:grpSpPr>
          <a:xfrm>
            <a:off x="5977035" y="2150907"/>
            <a:ext cx="5808949" cy="1801426"/>
            <a:chOff x="346725" y="2289469"/>
            <a:chExt cx="5808949" cy="1801426"/>
          </a:xfrm>
        </p:grpSpPr>
        <p:sp>
          <p:nvSpPr>
            <p:cNvPr id="82" name="Rectangle: Rounded Corners 2">
              <a:extLst>
                <a:ext uri="{FF2B5EF4-FFF2-40B4-BE49-F238E27FC236}">
                  <a16:creationId xmlns:a16="http://schemas.microsoft.com/office/drawing/2014/main" id="{05E56306-9BEE-D840-8B1C-5A2DD90735F2}"/>
                </a:ext>
              </a:extLst>
            </p:cNvPr>
            <p:cNvSpPr/>
            <p:nvPr/>
          </p:nvSpPr>
          <p:spPr>
            <a:xfrm>
              <a:off x="1135380" y="2546966"/>
              <a:ext cx="4921265" cy="1286431"/>
            </a:xfrm>
            <a:prstGeom prst="roundRect">
              <a:avLst/>
            </a:prstGeom>
            <a:solidFill>
              <a:srgbClr val="D2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47B05A21-E56E-324C-8E2F-178F99C05A6F}"/>
                </a:ext>
              </a:extLst>
            </p:cNvPr>
            <p:cNvSpPr txBox="1"/>
            <p:nvPr/>
          </p:nvSpPr>
          <p:spPr>
            <a:xfrm>
              <a:off x="2281608" y="3074774"/>
              <a:ext cx="3407991" cy="584775"/>
            </a:xfrm>
            <a:prstGeom prst="rect">
              <a:avLst/>
            </a:prstGeom>
            <a:noFill/>
          </p:spPr>
          <p:txBody>
            <a:bodyPr wrap="square" lIns="91440" tIns="45720" rIns="91440" bIns="45720" rtlCol="0" anchor="t">
              <a:spAutoFit/>
            </a:bodyPr>
            <a:lstStyle/>
            <a:p>
              <a:r>
                <a:rPr lang="en-US" sz="1600">
                  <a:solidFill>
                    <a:schemeClr val="bg2"/>
                  </a:solidFill>
                  <a:latin typeface="Segoe UI" panose="020B0502040204020203" pitchFamily="34" charset="0"/>
                  <a:cs typeface="Segoe UI" panose="020B0502040204020203" pitchFamily="34" charset="0"/>
                </a:rPr>
                <a:t>Always know what your devices are doing and ensure compliance.</a:t>
              </a:r>
            </a:p>
          </p:txBody>
        </p:sp>
        <p:sp>
          <p:nvSpPr>
            <p:cNvPr id="84" name="Oval 83">
              <a:extLst>
                <a:ext uri="{FF2B5EF4-FFF2-40B4-BE49-F238E27FC236}">
                  <a16:creationId xmlns:a16="http://schemas.microsoft.com/office/drawing/2014/main" id="{761741DF-9D50-D14C-807F-BB838EDCE5A9}"/>
                </a:ext>
              </a:extLst>
            </p:cNvPr>
            <p:cNvSpPr/>
            <p:nvPr/>
          </p:nvSpPr>
          <p:spPr>
            <a:xfrm>
              <a:off x="346725" y="2289469"/>
              <a:ext cx="1801426" cy="18014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1CEEB41-5D8D-ED44-A359-112FCF56B49B}"/>
                </a:ext>
              </a:extLst>
            </p:cNvPr>
            <p:cNvSpPr/>
            <p:nvPr/>
          </p:nvSpPr>
          <p:spPr>
            <a:xfrm>
              <a:off x="2281607" y="2680267"/>
              <a:ext cx="3874067" cy="430887"/>
            </a:xfrm>
            <a:prstGeom prst="rect">
              <a:avLst/>
            </a:prstGeom>
          </p:spPr>
          <p:txBody>
            <a:bodyPr wrap="square" lIns="91440" tIns="45720" rIns="91440" bIns="45720" anchor="t">
              <a:spAutoFit/>
            </a:bodyPr>
            <a:lstStyle/>
            <a:p>
              <a:r>
                <a:rPr lang="en-US" sz="2200" b="1" cap="small">
                  <a:solidFill>
                    <a:schemeClr val="bg2"/>
                  </a:solidFill>
                  <a:latin typeface="Segoe UI" panose="020B0502040204020203" pitchFamily="34" charset="0"/>
                  <a:cs typeface="Segoe UI" panose="020B0502040204020203" pitchFamily="34" charset="0"/>
                </a:rPr>
                <a:t>PROACTIVE MONITORING</a:t>
              </a:r>
            </a:p>
          </p:txBody>
        </p:sp>
      </p:grpSp>
      <p:grpSp>
        <p:nvGrpSpPr>
          <p:cNvPr id="94" name="Group 93">
            <a:extLst>
              <a:ext uri="{FF2B5EF4-FFF2-40B4-BE49-F238E27FC236}">
                <a16:creationId xmlns:a16="http://schemas.microsoft.com/office/drawing/2014/main" id="{3069C36D-06A1-3D47-AB06-B884581100D6}"/>
              </a:ext>
            </a:extLst>
          </p:cNvPr>
          <p:cNvGrpSpPr/>
          <p:nvPr/>
        </p:nvGrpSpPr>
        <p:grpSpPr>
          <a:xfrm>
            <a:off x="5977035" y="4203227"/>
            <a:ext cx="5342875" cy="1801426"/>
            <a:chOff x="346725" y="2289469"/>
            <a:chExt cx="5342875" cy="1801426"/>
          </a:xfrm>
        </p:grpSpPr>
        <p:sp>
          <p:nvSpPr>
            <p:cNvPr id="95" name="Rectangle: Rounded Corners 2">
              <a:extLst>
                <a:ext uri="{FF2B5EF4-FFF2-40B4-BE49-F238E27FC236}">
                  <a16:creationId xmlns:a16="http://schemas.microsoft.com/office/drawing/2014/main" id="{C9C5AE17-584F-DF4A-9AFD-42F0A266C310}"/>
                </a:ext>
              </a:extLst>
            </p:cNvPr>
            <p:cNvSpPr/>
            <p:nvPr/>
          </p:nvSpPr>
          <p:spPr>
            <a:xfrm>
              <a:off x="1135380" y="2546966"/>
              <a:ext cx="4554219" cy="12864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D5EFC11-7AA8-3A47-9857-E6907D9BC1C8}"/>
                </a:ext>
              </a:extLst>
            </p:cNvPr>
            <p:cNvSpPr txBox="1"/>
            <p:nvPr/>
          </p:nvSpPr>
          <p:spPr>
            <a:xfrm>
              <a:off x="2281608" y="3074774"/>
              <a:ext cx="3407991" cy="584775"/>
            </a:xfrm>
            <a:prstGeom prst="rect">
              <a:avLst/>
            </a:prstGeom>
            <a:noFill/>
          </p:spPr>
          <p:txBody>
            <a:bodyPr wrap="square" lIns="91440" tIns="45720" rIns="91440" bIns="45720" rtlCol="0" anchor="t">
              <a:spAutoFit/>
            </a:bodyPr>
            <a:lstStyle/>
            <a:p>
              <a:r>
                <a:rPr lang="en-US" sz="1600">
                  <a:solidFill>
                    <a:schemeClr val="bg1"/>
                  </a:solidFill>
                  <a:latin typeface="Segoe UI" panose="020B0502040204020203" pitchFamily="34" charset="0"/>
                  <a:cs typeface="Segoe UI" panose="020B0502040204020203" pitchFamily="34" charset="0"/>
                </a:rPr>
                <a:t>Determine device location and movement in real-time.</a:t>
              </a:r>
            </a:p>
          </p:txBody>
        </p:sp>
        <p:sp>
          <p:nvSpPr>
            <p:cNvPr id="97" name="Oval 96">
              <a:extLst>
                <a:ext uri="{FF2B5EF4-FFF2-40B4-BE49-F238E27FC236}">
                  <a16:creationId xmlns:a16="http://schemas.microsoft.com/office/drawing/2014/main" id="{75A11FEC-4176-EC43-B143-603612E51C8E}"/>
                </a:ext>
              </a:extLst>
            </p:cNvPr>
            <p:cNvSpPr/>
            <p:nvPr/>
          </p:nvSpPr>
          <p:spPr>
            <a:xfrm>
              <a:off x="346725" y="2289469"/>
              <a:ext cx="1801426" cy="1801426"/>
            </a:xfrm>
            <a:prstGeom prst="ellipse">
              <a:avLst/>
            </a:prstGeom>
            <a:solidFill>
              <a:srgbClr val="D2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FC2C96E-6A6A-4944-93DB-DE4E2B06CDE9}"/>
                </a:ext>
              </a:extLst>
            </p:cNvPr>
            <p:cNvSpPr/>
            <p:nvPr/>
          </p:nvSpPr>
          <p:spPr>
            <a:xfrm>
              <a:off x="2281608" y="2680267"/>
              <a:ext cx="3407992" cy="430887"/>
            </a:xfrm>
            <a:prstGeom prst="rect">
              <a:avLst/>
            </a:prstGeom>
          </p:spPr>
          <p:txBody>
            <a:bodyPr wrap="square" lIns="91440" tIns="45720" rIns="91440" bIns="45720" anchor="t">
              <a:spAutoFit/>
            </a:bodyPr>
            <a:lstStyle/>
            <a:p>
              <a:r>
                <a:rPr lang="en-US" sz="2200" b="1" cap="small">
                  <a:solidFill>
                    <a:schemeClr val="bg1"/>
                  </a:solidFill>
                  <a:latin typeface="Segoe UI" panose="020B0502040204020203" pitchFamily="34" charset="0"/>
                  <a:cs typeface="Segoe UI" panose="020B0502040204020203" pitchFamily="34" charset="0"/>
                </a:rPr>
                <a:t>ACCURATE TRACKING</a:t>
              </a:r>
            </a:p>
          </p:txBody>
        </p:sp>
      </p:grpSp>
      <p:pic>
        <p:nvPicPr>
          <p:cNvPr id="8" name="Picture 7">
            <a:extLst>
              <a:ext uri="{FF2B5EF4-FFF2-40B4-BE49-F238E27FC236}">
                <a16:creationId xmlns:a16="http://schemas.microsoft.com/office/drawing/2014/main" id="{B3CB9089-2975-154B-AC39-931E69B7F5D0}"/>
              </a:ext>
            </a:extLst>
          </p:cNvPr>
          <p:cNvPicPr>
            <a:picLocks noChangeAspect="1"/>
          </p:cNvPicPr>
          <p:nvPr/>
        </p:nvPicPr>
        <p:blipFill>
          <a:blip r:embed="rId4"/>
          <a:stretch>
            <a:fillRect/>
          </a:stretch>
        </p:blipFill>
        <p:spPr>
          <a:xfrm>
            <a:off x="6353151" y="2500689"/>
            <a:ext cx="1049193" cy="1049193"/>
          </a:xfrm>
          <a:prstGeom prst="rect">
            <a:avLst/>
          </a:prstGeom>
        </p:spPr>
      </p:pic>
      <p:pic>
        <p:nvPicPr>
          <p:cNvPr id="101" name="Picture 100">
            <a:extLst>
              <a:ext uri="{FF2B5EF4-FFF2-40B4-BE49-F238E27FC236}">
                <a16:creationId xmlns:a16="http://schemas.microsoft.com/office/drawing/2014/main" id="{BD1F3465-45A7-F549-9805-089375C67F25}"/>
              </a:ext>
            </a:extLst>
          </p:cNvPr>
          <p:cNvPicPr>
            <a:picLocks noChangeAspect="1"/>
          </p:cNvPicPr>
          <p:nvPr/>
        </p:nvPicPr>
        <p:blipFill>
          <a:blip r:embed="rId5"/>
          <a:stretch>
            <a:fillRect/>
          </a:stretch>
        </p:blipFill>
        <p:spPr>
          <a:xfrm>
            <a:off x="753904" y="4601381"/>
            <a:ext cx="966747" cy="1145774"/>
          </a:xfrm>
          <a:prstGeom prst="rect">
            <a:avLst/>
          </a:prstGeom>
        </p:spPr>
      </p:pic>
      <p:pic>
        <p:nvPicPr>
          <p:cNvPr id="12" name="Picture 11">
            <a:extLst>
              <a:ext uri="{FF2B5EF4-FFF2-40B4-BE49-F238E27FC236}">
                <a16:creationId xmlns:a16="http://schemas.microsoft.com/office/drawing/2014/main" id="{20F5DE1D-2629-0944-B20C-911B1C6F34D6}"/>
              </a:ext>
            </a:extLst>
          </p:cNvPr>
          <p:cNvPicPr>
            <a:picLocks noChangeAspect="1"/>
          </p:cNvPicPr>
          <p:nvPr/>
        </p:nvPicPr>
        <p:blipFill>
          <a:blip r:embed="rId6"/>
          <a:stretch>
            <a:fillRect/>
          </a:stretch>
        </p:blipFill>
        <p:spPr>
          <a:xfrm>
            <a:off x="6316433" y="4601381"/>
            <a:ext cx="1038313" cy="1038313"/>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0580B996-BC58-32A9-2986-656CE04AAE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7036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2">
            <a:extLst>
              <a:ext uri="{FF2B5EF4-FFF2-40B4-BE49-F238E27FC236}">
                <a16:creationId xmlns:a16="http://schemas.microsoft.com/office/drawing/2014/main" id="{D28427C2-512C-F923-5A3B-15FA7A3F669E}"/>
              </a:ext>
            </a:extLst>
          </p:cNvPr>
          <p:cNvSpPr/>
          <p:nvPr/>
        </p:nvSpPr>
        <p:spPr>
          <a:xfrm>
            <a:off x="368361" y="2163628"/>
            <a:ext cx="11620439" cy="3779104"/>
          </a:xfrm>
          <a:prstGeom prst="roundRect">
            <a:avLst>
              <a:gd name="adj" fmla="val 6553"/>
            </a:avLst>
          </a:prstGeom>
          <a:solidFill>
            <a:srgbClr val="D2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FBF6064-9D1D-456C-8C6D-7595C1FD3E7A}"/>
              </a:ext>
            </a:extLst>
          </p:cNvPr>
          <p:cNvSpPr txBox="1">
            <a:spLocks/>
          </p:cNvSpPr>
          <p:nvPr/>
        </p:nvSpPr>
        <p:spPr>
          <a:xfrm>
            <a:off x="832038" y="3259823"/>
            <a:ext cx="2886323" cy="1724540"/>
          </a:xfrm>
          <a:prstGeom prst="rect">
            <a:avLst/>
          </a:prstGeom>
        </p:spPr>
        <p:txBody>
          <a:bodyPr>
            <a:noAutofit/>
          </a:bodyPr>
          <a:lstStyle>
            <a:lvl1pPr marL="0" indent="0" algn="ctr" defTabSz="914400" rtl="0" eaLnBrk="1" latinLnBrk="0" hangingPunct="1">
              <a:lnSpc>
                <a:spcPct val="120000"/>
              </a:lnSpc>
              <a:spcBef>
                <a:spcPts val="1000"/>
              </a:spcBef>
              <a:buClr>
                <a:srgbClr val="57A0D3"/>
              </a:buClr>
              <a:buFontTx/>
              <a:buNone/>
              <a:defRPr sz="1600" kern="1200" baseline="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sp>
        <p:nvSpPr>
          <p:cNvPr id="25" name="Rectangle 24">
            <a:extLst>
              <a:ext uri="{FF2B5EF4-FFF2-40B4-BE49-F238E27FC236}">
                <a16:creationId xmlns:a16="http://schemas.microsoft.com/office/drawing/2014/main" id="{7E16885E-6248-8CCB-4A3D-28662409E15B}"/>
              </a:ext>
            </a:extLst>
          </p:cNvPr>
          <p:cNvSpPr/>
          <p:nvPr/>
        </p:nvSpPr>
        <p:spPr>
          <a:xfrm>
            <a:off x="3913895" y="2076339"/>
            <a:ext cx="8186030" cy="4396163"/>
          </a:xfrm>
          <a:prstGeom prst="rect">
            <a:avLst/>
          </a:prstGeom>
        </p:spPr>
        <p:txBody>
          <a:bodyPr wrap="square" lIns="91440" tIns="45720" rIns="91440" bIns="45720" anchor="t">
            <a:noAutofit/>
          </a:bodyPr>
          <a:lstStyle/>
          <a:p>
            <a:pPr>
              <a:lnSpc>
                <a:spcPct val="110000"/>
              </a:lnSpc>
              <a:spcBef>
                <a:spcPts val="600"/>
              </a:spcBef>
              <a:spcAft>
                <a:spcPts val="600"/>
              </a:spcAft>
            </a:pPr>
            <a:endParaRPr lang="en-US" cap="small">
              <a:solidFill>
                <a:srgbClr val="6BACDC"/>
              </a:solidFill>
              <a:latin typeface="Segoe UI Semibold" panose="020B0502040204020203" pitchFamily="34" charset="0"/>
              <a:cs typeface="Segoe UI Semibold" panose="020B0502040204020203" pitchFamily="34" charset="0"/>
            </a:endParaRPr>
          </a:p>
        </p:txBody>
      </p:sp>
      <p:sp>
        <p:nvSpPr>
          <p:cNvPr id="2" name="TextBox 1">
            <a:extLst>
              <a:ext uri="{FF2B5EF4-FFF2-40B4-BE49-F238E27FC236}">
                <a16:creationId xmlns:a16="http://schemas.microsoft.com/office/drawing/2014/main" id="{18F3457B-E678-C559-8C20-D3F23CAC0B86}"/>
              </a:ext>
            </a:extLst>
          </p:cNvPr>
          <p:cNvSpPr txBox="1"/>
          <p:nvPr/>
        </p:nvSpPr>
        <p:spPr>
          <a:xfrm>
            <a:off x="596531" y="2430879"/>
            <a:ext cx="10932373" cy="646331"/>
          </a:xfrm>
          <a:prstGeom prst="rect">
            <a:avLst/>
          </a:prstGeom>
          <a:noFill/>
        </p:spPr>
        <p:txBody>
          <a:bodyPr wrap="square" rtlCol="0">
            <a:spAutoFit/>
          </a:bodyPr>
          <a:lstStyle/>
          <a:p>
            <a:r>
              <a:rPr lang="en-US">
                <a:solidFill>
                  <a:schemeClr val="bg2"/>
                </a:solidFill>
                <a:latin typeface="Segoe UI Semibold" panose="020B0702040204020203" pitchFamily="34" charset="0"/>
                <a:cs typeface="Segoe UI Semibold" panose="020B0702040204020203" pitchFamily="34" charset="0"/>
              </a:rPr>
              <a:t>Integrate SOTI MobiControl with SOTI XSight to resolve mobility issues and gain insights to reduce the operating costs of business mobility.</a:t>
            </a:r>
          </a:p>
        </p:txBody>
      </p:sp>
      <p:sp>
        <p:nvSpPr>
          <p:cNvPr id="48" name="TextBox 47">
            <a:extLst>
              <a:ext uri="{FF2B5EF4-FFF2-40B4-BE49-F238E27FC236}">
                <a16:creationId xmlns:a16="http://schemas.microsoft.com/office/drawing/2014/main" id="{9954C705-EF99-6104-B8C0-F969DE10937B}"/>
              </a:ext>
            </a:extLst>
          </p:cNvPr>
          <p:cNvSpPr txBox="1"/>
          <p:nvPr/>
        </p:nvSpPr>
        <p:spPr>
          <a:xfrm>
            <a:off x="1665568" y="3409738"/>
            <a:ext cx="2445942" cy="830997"/>
          </a:xfrm>
          <a:prstGeom prst="rect">
            <a:avLst/>
          </a:prstGeom>
          <a:noFill/>
        </p:spPr>
        <p:txBody>
          <a:bodyPr wrap="square" lIns="91440" tIns="45720" rIns="91440" bIns="45720" rtlCol="0" anchor="t">
            <a:spAutoFit/>
          </a:bodyPr>
          <a:lstStyle/>
          <a:p>
            <a:r>
              <a:rPr lang="en-US" sz="1600">
                <a:solidFill>
                  <a:schemeClr val="tx1">
                    <a:lumMod val="75000"/>
                  </a:schemeClr>
                </a:solidFill>
              </a:rPr>
              <a:t>Operational Intelligence</a:t>
            </a:r>
            <a:r>
              <a:rPr lang="en-US" sz="1600" baseline="30000">
                <a:solidFill>
                  <a:schemeClr val="tx1">
                    <a:lumMod val="75000"/>
                  </a:schemeClr>
                </a:solidFill>
              </a:rPr>
              <a:t>1</a:t>
            </a:r>
            <a:r>
              <a:rPr lang="en-US" sz="1600">
                <a:solidFill>
                  <a:schemeClr val="tx1">
                    <a:lumMod val="75000"/>
                  </a:schemeClr>
                </a:solidFill>
              </a:rPr>
              <a:t> to keep your business running smoothly</a:t>
            </a:r>
          </a:p>
        </p:txBody>
      </p:sp>
      <p:sp>
        <p:nvSpPr>
          <p:cNvPr id="50" name="TextBox 49">
            <a:extLst>
              <a:ext uri="{FF2B5EF4-FFF2-40B4-BE49-F238E27FC236}">
                <a16:creationId xmlns:a16="http://schemas.microsoft.com/office/drawing/2014/main" id="{C4627043-597A-1455-8FD1-B7DA9D50FAD1}"/>
              </a:ext>
            </a:extLst>
          </p:cNvPr>
          <p:cNvSpPr txBox="1"/>
          <p:nvPr/>
        </p:nvSpPr>
        <p:spPr>
          <a:xfrm>
            <a:off x="5399249" y="3409738"/>
            <a:ext cx="2525420" cy="830997"/>
          </a:xfrm>
          <a:prstGeom prst="rect">
            <a:avLst/>
          </a:prstGeom>
          <a:noFill/>
        </p:spPr>
        <p:txBody>
          <a:bodyPr wrap="square" lIns="91440" tIns="45720" rIns="91440" bIns="45720" rtlCol="0" anchor="t">
            <a:spAutoFit/>
          </a:bodyPr>
          <a:lstStyle/>
          <a:p>
            <a:r>
              <a:rPr lang="en-US" sz="1600">
                <a:solidFill>
                  <a:schemeClr val="tx1">
                    <a:lumMod val="75000"/>
                  </a:schemeClr>
                </a:solidFill>
              </a:rPr>
              <a:t>Real-time Visualization</a:t>
            </a:r>
            <a:r>
              <a:rPr lang="en-US" sz="1600" baseline="30000">
                <a:solidFill>
                  <a:schemeClr val="tx1">
                    <a:lumMod val="75000"/>
                  </a:schemeClr>
                </a:solidFill>
              </a:rPr>
              <a:t>2</a:t>
            </a:r>
            <a:r>
              <a:rPr lang="en-US" sz="1600">
                <a:solidFill>
                  <a:schemeClr val="tx1">
                    <a:lumMod val="75000"/>
                  </a:schemeClr>
                </a:solidFill>
              </a:rPr>
              <a:t> into your mobile fleet </a:t>
            </a:r>
            <a:endParaRPr lang="en-US" sz="1600">
              <a:solidFill>
                <a:schemeClr val="tx1">
                  <a:lumMod val="75000"/>
                </a:schemeClr>
              </a:solidFill>
              <a:cs typeface="Segoe UI Semilight"/>
            </a:endParaRPr>
          </a:p>
          <a:p>
            <a:r>
              <a:rPr lang="en-US" sz="1600">
                <a:solidFill>
                  <a:schemeClr val="tx1">
                    <a:lumMod val="75000"/>
                  </a:schemeClr>
                </a:solidFill>
              </a:rPr>
              <a:t>and business operations</a:t>
            </a:r>
            <a:r>
              <a:rPr lang="en-US" sz="1600"/>
              <a:t> </a:t>
            </a:r>
            <a:endParaRPr lang="en-US" b="1">
              <a:solidFill>
                <a:srgbClr val="031B0D"/>
              </a:solidFill>
              <a:latin typeface="Segoe UI Semibold" panose="020B0502040204020203" pitchFamily="34" charset="0"/>
              <a:cs typeface="Segoe UI Semibold" panose="020B0502040204020203" pitchFamily="34" charset="0"/>
            </a:endParaRPr>
          </a:p>
        </p:txBody>
      </p:sp>
      <p:sp>
        <p:nvSpPr>
          <p:cNvPr id="52" name="TextBox 51">
            <a:extLst>
              <a:ext uri="{FF2B5EF4-FFF2-40B4-BE49-F238E27FC236}">
                <a16:creationId xmlns:a16="http://schemas.microsoft.com/office/drawing/2014/main" id="{843DD3F9-03D8-BDB6-DEAC-E1038350AE9C}"/>
              </a:ext>
            </a:extLst>
          </p:cNvPr>
          <p:cNvSpPr txBox="1"/>
          <p:nvPr/>
        </p:nvSpPr>
        <p:spPr>
          <a:xfrm>
            <a:off x="9182373" y="3532849"/>
            <a:ext cx="2541112" cy="584775"/>
          </a:xfrm>
          <a:prstGeom prst="rect">
            <a:avLst/>
          </a:prstGeom>
          <a:noFill/>
        </p:spPr>
        <p:txBody>
          <a:bodyPr wrap="square" lIns="91440" tIns="45720" rIns="91440" bIns="45720" rtlCol="0" anchor="t">
            <a:spAutoFit/>
          </a:bodyPr>
          <a:lstStyle/>
          <a:p>
            <a:r>
              <a:rPr lang="en-US" sz="1600">
                <a:solidFill>
                  <a:schemeClr val="tx1">
                    <a:lumMod val="75000"/>
                  </a:schemeClr>
                </a:solidFill>
              </a:rPr>
              <a:t>Advanced Diagnostics and rich troubleshooting tools</a:t>
            </a:r>
            <a:endParaRPr lang="en-US" sz="1600" b="1">
              <a:solidFill>
                <a:schemeClr val="tx1">
                  <a:lumMod val="75000"/>
                </a:schemeClr>
              </a:solidFill>
              <a:latin typeface="Segoe UI Semibold" panose="020B0502040204020203" pitchFamily="34" charset="0"/>
              <a:cs typeface="Segoe UI Semibold" panose="020B0502040204020203" pitchFamily="34" charset="0"/>
            </a:endParaRPr>
          </a:p>
        </p:txBody>
      </p:sp>
      <p:sp>
        <p:nvSpPr>
          <p:cNvPr id="54" name="TextBox 53">
            <a:extLst>
              <a:ext uri="{FF2B5EF4-FFF2-40B4-BE49-F238E27FC236}">
                <a16:creationId xmlns:a16="http://schemas.microsoft.com/office/drawing/2014/main" id="{9C4E1220-B2CC-7C4F-B7D9-3479E9850FDB}"/>
              </a:ext>
            </a:extLst>
          </p:cNvPr>
          <p:cNvSpPr txBox="1"/>
          <p:nvPr/>
        </p:nvSpPr>
        <p:spPr>
          <a:xfrm>
            <a:off x="5352862" y="4865355"/>
            <a:ext cx="2717492" cy="584775"/>
          </a:xfrm>
          <a:prstGeom prst="rect">
            <a:avLst/>
          </a:prstGeom>
          <a:noFill/>
        </p:spPr>
        <p:txBody>
          <a:bodyPr wrap="square" lIns="91440" tIns="45720" rIns="91440" bIns="45720" rtlCol="0" anchor="t">
            <a:spAutoFit/>
          </a:bodyPr>
          <a:lstStyle/>
          <a:p>
            <a:r>
              <a:rPr lang="en-US" sz="1600">
                <a:solidFill>
                  <a:schemeClr val="tx1">
                    <a:lumMod val="75000"/>
                  </a:schemeClr>
                </a:solidFill>
              </a:rPr>
              <a:t>Incident Management for real-time visibility into issues</a:t>
            </a:r>
          </a:p>
        </p:txBody>
      </p:sp>
      <p:sp>
        <p:nvSpPr>
          <p:cNvPr id="28" name="Title 1">
            <a:extLst>
              <a:ext uri="{FF2B5EF4-FFF2-40B4-BE49-F238E27FC236}">
                <a16:creationId xmlns:a16="http://schemas.microsoft.com/office/drawing/2014/main" id="{A959ECA3-137F-DA4B-8A3A-1D8EC112C5F9}"/>
              </a:ext>
            </a:extLst>
          </p:cNvPr>
          <p:cNvSpPr txBox="1">
            <a:spLocks/>
          </p:cNvSpPr>
          <p:nvPr/>
        </p:nvSpPr>
        <p:spPr>
          <a:xfrm>
            <a:off x="346725" y="364414"/>
            <a:ext cx="8121000"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SOTI MobiControl</a:t>
            </a:r>
            <a:endParaRPr lang="en-US" sz="4800"/>
          </a:p>
        </p:txBody>
      </p:sp>
      <p:sp>
        <p:nvSpPr>
          <p:cNvPr id="29" name="Subtitle 3">
            <a:extLst>
              <a:ext uri="{FF2B5EF4-FFF2-40B4-BE49-F238E27FC236}">
                <a16:creationId xmlns:a16="http://schemas.microsoft.com/office/drawing/2014/main" id="{A6648CA7-D8E7-8843-94D2-3BBF32DE7FDD}"/>
              </a:ext>
            </a:extLst>
          </p:cNvPr>
          <p:cNvSpPr txBox="1">
            <a:spLocks/>
          </p:cNvSpPr>
          <p:nvPr/>
        </p:nvSpPr>
        <p:spPr>
          <a:xfrm>
            <a:off x="346726" y="1104427"/>
            <a:ext cx="8561548" cy="445029"/>
          </a:xfrm>
          <a:prstGeom prst="rect">
            <a:avLst/>
          </a:prstGeom>
        </p:spPr>
        <p:txBody>
          <a:bodyPr>
            <a:noAutofit/>
          </a:bodyPr>
          <a:lstStyle>
            <a:lvl1pPr marL="0" indent="0" algn="l" defTabSz="914400" rtl="0" eaLnBrk="1" latinLnBrk="0" hangingPunct="1">
              <a:lnSpc>
                <a:spcPct val="120000"/>
              </a:lnSpc>
              <a:spcBef>
                <a:spcPts val="1000"/>
              </a:spcBef>
              <a:buClr>
                <a:srgbClr val="57A0D3"/>
              </a:buClr>
              <a:buFontTx/>
              <a:buNone/>
              <a:defRPr sz="2000" kern="1200" baseline="0">
                <a:solidFill>
                  <a:srgbClr val="62656A"/>
                </a:solidFill>
                <a:latin typeface="Segoe UI Semilight" panose="020B0402040204020203" pitchFamily="34" charset="0"/>
                <a:ea typeface="+mn-ea"/>
                <a:cs typeface="Segoe UI" panose="020B0502040204020203" pitchFamily="34" charset="0"/>
              </a:defRPr>
            </a:lvl1pPr>
            <a:lvl2pPr marL="4572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20000"/>
              </a:lnSpc>
              <a:spcBef>
                <a:spcPts val="500"/>
              </a:spcBef>
              <a:buClr>
                <a:srgbClr val="34526E"/>
              </a:buClr>
              <a:buFontTx/>
              <a:buNone/>
              <a:defRPr sz="1800" kern="1200">
                <a:solidFill>
                  <a:srgbClr val="62656A"/>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solidFill>
                  <a:srgbClr val="194773"/>
                </a:solidFill>
                <a:latin typeface="Segoe UI Semibold" panose="020B0702040204020203" pitchFamily="34" charset="0"/>
                <a:cs typeface="Segoe UI Semibold" panose="020B0702040204020203" pitchFamily="34" charset="0"/>
              </a:rPr>
              <a:t>SIMPLIFYING THE MANAGEMENT OF MULTI-FORM-FACTOR &amp; MULTI-OPERATING-SYSTEM DEVICES </a:t>
            </a:r>
          </a:p>
          <a:p>
            <a:pPr>
              <a:lnSpc>
                <a:spcPct val="100000"/>
              </a:lnSpc>
            </a:pPr>
            <a:endParaRPr lang="en-US" sz="1800">
              <a:latin typeface="Segoe UI Semibold" panose="020B0702040204020203" pitchFamily="34" charset="0"/>
              <a:cs typeface="Segoe UI Semibold" panose="020B0702040204020203" pitchFamily="34" charset="0"/>
            </a:endParaRPr>
          </a:p>
        </p:txBody>
      </p:sp>
      <p:sp>
        <p:nvSpPr>
          <p:cNvPr id="36" name="Rectangle 35">
            <a:extLst>
              <a:ext uri="{FF2B5EF4-FFF2-40B4-BE49-F238E27FC236}">
                <a16:creationId xmlns:a16="http://schemas.microsoft.com/office/drawing/2014/main" id="{829ED21C-ED6E-2D4C-A221-C1CD2DDE8CED}"/>
              </a:ext>
            </a:extLst>
          </p:cNvPr>
          <p:cNvSpPr/>
          <p:nvPr/>
        </p:nvSpPr>
        <p:spPr>
          <a:xfrm>
            <a:off x="9179172" y="4619133"/>
            <a:ext cx="2809628" cy="830997"/>
          </a:xfrm>
          <a:prstGeom prst="rect">
            <a:avLst/>
          </a:prstGeom>
        </p:spPr>
        <p:txBody>
          <a:bodyPr wrap="square" lIns="91440" tIns="45720" rIns="91440" bIns="45720" anchor="t">
            <a:spAutoFit/>
          </a:bodyPr>
          <a:lstStyle/>
          <a:p>
            <a:r>
              <a:rPr lang="en-US" sz="1600">
                <a:solidFill>
                  <a:schemeClr val="tx1">
                    <a:lumMod val="75000"/>
                  </a:schemeClr>
                </a:solidFill>
                <a:latin typeface="Segoe UI Semilight"/>
                <a:cs typeface="Segoe UI"/>
              </a:rPr>
              <a:t>Troubleshoot device issues with Live Support</a:t>
            </a:r>
            <a:r>
              <a:rPr lang="en-US" sz="1600" baseline="30000">
                <a:solidFill>
                  <a:schemeClr val="tx1">
                    <a:lumMod val="75000"/>
                  </a:schemeClr>
                </a:solidFill>
                <a:latin typeface="Segoe UI Semilight"/>
                <a:cs typeface="Segoe UI Semilight"/>
              </a:rPr>
              <a:t>1</a:t>
            </a:r>
            <a:r>
              <a:rPr lang="en-US" sz="1600">
                <a:solidFill>
                  <a:schemeClr val="tx1">
                    <a:lumMod val="75000"/>
                  </a:schemeClr>
                </a:solidFill>
                <a:latin typeface="Segoe UI Semilight"/>
                <a:cs typeface="Segoe UI"/>
              </a:rPr>
              <a:t> to reduce downtime anytime, anywhere</a:t>
            </a:r>
          </a:p>
        </p:txBody>
      </p:sp>
      <p:sp>
        <p:nvSpPr>
          <p:cNvPr id="51" name="TextBox 50">
            <a:extLst>
              <a:ext uri="{FF2B5EF4-FFF2-40B4-BE49-F238E27FC236}">
                <a16:creationId xmlns:a16="http://schemas.microsoft.com/office/drawing/2014/main" id="{7A32E39E-9FFD-B348-BA9C-17D6BD2D6F8A}"/>
              </a:ext>
            </a:extLst>
          </p:cNvPr>
          <p:cNvSpPr txBox="1"/>
          <p:nvPr/>
        </p:nvSpPr>
        <p:spPr>
          <a:xfrm>
            <a:off x="355920" y="6038340"/>
            <a:ext cx="7132009" cy="338554"/>
          </a:xfrm>
          <a:prstGeom prst="rect">
            <a:avLst/>
          </a:prstGeom>
          <a:noFill/>
        </p:spPr>
        <p:txBody>
          <a:bodyPr wrap="square" lIns="91440" tIns="45720" rIns="91440" bIns="45720" rtlCol="0" anchor="t">
            <a:spAutoFit/>
          </a:bodyPr>
          <a:lstStyle/>
          <a:p>
            <a:pPr marL="228600" indent="-228600">
              <a:buAutoNum type="arabicPeriod"/>
            </a:pPr>
            <a:r>
              <a:rPr lang="en-US" sz="800"/>
              <a:t>Operational Intelligence, Alerting Systems and Live Support only available for Android and Windows devices</a:t>
            </a:r>
            <a:endParaRPr lang="en-US">
              <a:cs typeface="Segoe UI Semilight"/>
            </a:endParaRPr>
          </a:p>
          <a:p>
            <a:pPr marL="228600" indent="-228600">
              <a:buAutoNum type="arabicPeriod"/>
            </a:pPr>
            <a:r>
              <a:rPr lang="en-US" sz="800">
                <a:cs typeface="Segoe UI Semilight"/>
              </a:rPr>
              <a:t>Visualization analytics are available for Android, Windows and Linux devices. </a:t>
            </a:r>
          </a:p>
        </p:txBody>
      </p:sp>
      <p:sp>
        <p:nvSpPr>
          <p:cNvPr id="3" name="TextBox 2">
            <a:extLst>
              <a:ext uri="{FF2B5EF4-FFF2-40B4-BE49-F238E27FC236}">
                <a16:creationId xmlns:a16="http://schemas.microsoft.com/office/drawing/2014/main" id="{EE0F9F72-4CAF-9E8B-1EE5-45155085CF98}"/>
              </a:ext>
            </a:extLst>
          </p:cNvPr>
          <p:cNvSpPr txBox="1"/>
          <p:nvPr/>
        </p:nvSpPr>
        <p:spPr>
          <a:xfrm>
            <a:off x="1420650" y="4624942"/>
            <a:ext cx="2886323" cy="830997"/>
          </a:xfrm>
          <a:prstGeom prst="rect">
            <a:avLst/>
          </a:prstGeom>
          <a:noFill/>
        </p:spPr>
        <p:txBody>
          <a:bodyPr wrap="square" lIns="91440" tIns="45720" rIns="91440" bIns="45720" rtlCol="0" anchor="t">
            <a:spAutoFit/>
          </a:bodyPr>
          <a:lstStyle/>
          <a:p>
            <a:r>
              <a:rPr lang="en-US" sz="1600">
                <a:solidFill>
                  <a:schemeClr val="tx1">
                    <a:lumMod val="75000"/>
                  </a:schemeClr>
                </a:solidFill>
              </a:rPr>
              <a:t>Alerting Systems</a:t>
            </a:r>
            <a:r>
              <a:rPr lang="en-US" sz="1600" baseline="30000">
                <a:solidFill>
                  <a:schemeClr val="tx1">
                    <a:lumMod val="75000"/>
                  </a:schemeClr>
                </a:solidFill>
              </a:rPr>
              <a:t>1</a:t>
            </a:r>
            <a:r>
              <a:rPr lang="en-US" sz="1600">
                <a:solidFill>
                  <a:schemeClr val="tx1">
                    <a:lumMod val="75000"/>
                  </a:schemeClr>
                </a:solidFill>
              </a:rPr>
              <a:t> to notify you when key measures impact device operations in the field</a:t>
            </a:r>
          </a:p>
        </p:txBody>
      </p:sp>
      <p:pic>
        <p:nvPicPr>
          <p:cNvPr id="10" name="Picture 9">
            <a:extLst>
              <a:ext uri="{FF2B5EF4-FFF2-40B4-BE49-F238E27FC236}">
                <a16:creationId xmlns:a16="http://schemas.microsoft.com/office/drawing/2014/main" id="{47D5B43C-3FBA-A547-1F25-7B314C6BF055}"/>
              </a:ext>
            </a:extLst>
          </p:cNvPr>
          <p:cNvPicPr>
            <a:picLocks noChangeAspect="1"/>
          </p:cNvPicPr>
          <p:nvPr/>
        </p:nvPicPr>
        <p:blipFill>
          <a:blip r:embed="rId3"/>
          <a:stretch>
            <a:fillRect/>
          </a:stretch>
        </p:blipFill>
        <p:spPr>
          <a:xfrm>
            <a:off x="631675" y="3409112"/>
            <a:ext cx="784163" cy="832248"/>
          </a:xfrm>
          <a:prstGeom prst="rect">
            <a:avLst/>
          </a:prstGeom>
        </p:spPr>
      </p:pic>
      <p:pic>
        <p:nvPicPr>
          <p:cNvPr id="11" name="Picture 10">
            <a:extLst>
              <a:ext uri="{FF2B5EF4-FFF2-40B4-BE49-F238E27FC236}">
                <a16:creationId xmlns:a16="http://schemas.microsoft.com/office/drawing/2014/main" id="{562F9366-BBAE-B0D9-A0E6-85D34CAFB386}"/>
              </a:ext>
            </a:extLst>
          </p:cNvPr>
          <p:cNvPicPr>
            <a:picLocks noChangeAspect="1"/>
          </p:cNvPicPr>
          <p:nvPr/>
        </p:nvPicPr>
        <p:blipFill>
          <a:blip r:embed="rId4"/>
          <a:stretch>
            <a:fillRect/>
          </a:stretch>
        </p:blipFill>
        <p:spPr>
          <a:xfrm>
            <a:off x="4400080" y="3426145"/>
            <a:ext cx="780523" cy="798182"/>
          </a:xfrm>
          <a:prstGeom prst="rect">
            <a:avLst/>
          </a:prstGeom>
        </p:spPr>
      </p:pic>
      <p:pic>
        <p:nvPicPr>
          <p:cNvPr id="12" name="Picture 11">
            <a:extLst>
              <a:ext uri="{FF2B5EF4-FFF2-40B4-BE49-F238E27FC236}">
                <a16:creationId xmlns:a16="http://schemas.microsoft.com/office/drawing/2014/main" id="{2951A76F-6366-2505-61A3-FC3BE2B825F0}"/>
              </a:ext>
            </a:extLst>
          </p:cNvPr>
          <p:cNvPicPr>
            <a:picLocks noChangeAspect="1"/>
          </p:cNvPicPr>
          <p:nvPr/>
        </p:nvPicPr>
        <p:blipFill>
          <a:blip r:embed="rId5"/>
          <a:stretch>
            <a:fillRect/>
          </a:stretch>
        </p:blipFill>
        <p:spPr>
          <a:xfrm>
            <a:off x="8299440" y="3439803"/>
            <a:ext cx="683199" cy="770866"/>
          </a:xfrm>
          <a:prstGeom prst="rect">
            <a:avLst/>
          </a:prstGeom>
        </p:spPr>
      </p:pic>
      <p:pic>
        <p:nvPicPr>
          <p:cNvPr id="13" name="Picture 12">
            <a:extLst>
              <a:ext uri="{FF2B5EF4-FFF2-40B4-BE49-F238E27FC236}">
                <a16:creationId xmlns:a16="http://schemas.microsoft.com/office/drawing/2014/main" id="{EA2027E5-4FFC-AF44-F218-8ECFCDEA3738}"/>
              </a:ext>
            </a:extLst>
          </p:cNvPr>
          <p:cNvPicPr>
            <a:picLocks noChangeAspect="1"/>
          </p:cNvPicPr>
          <p:nvPr/>
        </p:nvPicPr>
        <p:blipFill>
          <a:blip r:embed="rId6"/>
          <a:stretch>
            <a:fillRect/>
          </a:stretch>
        </p:blipFill>
        <p:spPr>
          <a:xfrm>
            <a:off x="596178" y="4775085"/>
            <a:ext cx="855156" cy="765315"/>
          </a:xfrm>
          <a:prstGeom prst="rect">
            <a:avLst/>
          </a:prstGeom>
        </p:spPr>
      </p:pic>
      <p:pic>
        <p:nvPicPr>
          <p:cNvPr id="15" name="Picture 14">
            <a:extLst>
              <a:ext uri="{FF2B5EF4-FFF2-40B4-BE49-F238E27FC236}">
                <a16:creationId xmlns:a16="http://schemas.microsoft.com/office/drawing/2014/main" id="{52CBEF0A-0782-FC47-DBBB-CB5B49D2C12E}"/>
              </a:ext>
            </a:extLst>
          </p:cNvPr>
          <p:cNvPicPr>
            <a:picLocks noChangeAspect="1"/>
          </p:cNvPicPr>
          <p:nvPr/>
        </p:nvPicPr>
        <p:blipFill>
          <a:blip r:embed="rId7"/>
          <a:stretch>
            <a:fillRect/>
          </a:stretch>
        </p:blipFill>
        <p:spPr>
          <a:xfrm>
            <a:off x="4392935" y="4758562"/>
            <a:ext cx="794813" cy="798360"/>
          </a:xfrm>
          <a:prstGeom prst="rect">
            <a:avLst/>
          </a:prstGeom>
        </p:spPr>
      </p:pic>
      <p:pic>
        <p:nvPicPr>
          <p:cNvPr id="16" name="Picture 15">
            <a:extLst>
              <a:ext uri="{FF2B5EF4-FFF2-40B4-BE49-F238E27FC236}">
                <a16:creationId xmlns:a16="http://schemas.microsoft.com/office/drawing/2014/main" id="{2774A451-919E-9640-D097-E46F9C4DF489}"/>
              </a:ext>
            </a:extLst>
          </p:cNvPr>
          <p:cNvPicPr>
            <a:picLocks noChangeAspect="1"/>
          </p:cNvPicPr>
          <p:nvPr/>
        </p:nvPicPr>
        <p:blipFill>
          <a:blip r:embed="rId8"/>
          <a:stretch>
            <a:fillRect/>
          </a:stretch>
        </p:blipFill>
        <p:spPr>
          <a:xfrm>
            <a:off x="8274830" y="4760367"/>
            <a:ext cx="732418" cy="794751"/>
          </a:xfrm>
          <a:prstGeom prst="rect">
            <a:avLst/>
          </a:prstGeom>
        </p:spPr>
      </p:pic>
      <p:pic>
        <p:nvPicPr>
          <p:cNvPr id="4" name="Obraz 3" descr="Obraz zawierający zrzut ekranu, Grafika, Czcionka, projekt graficzny&#10;&#10;Zawartość wygenerowana przez AI może być niepoprawna.">
            <a:extLst>
              <a:ext uri="{FF2B5EF4-FFF2-40B4-BE49-F238E27FC236}">
                <a16:creationId xmlns:a16="http://schemas.microsoft.com/office/drawing/2014/main" id="{25074E1A-E826-A4B9-F78B-ADC7FB1FF3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202862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8BD5E23-E65D-414E-9912-0D0FC17E965C}"/>
              </a:ext>
            </a:extLst>
          </p:cNvPr>
          <p:cNvSpPr/>
          <p:nvPr/>
        </p:nvSpPr>
        <p:spPr>
          <a:xfrm>
            <a:off x="134223" y="130029"/>
            <a:ext cx="11920755" cy="6593747"/>
          </a:xfrm>
          <a:prstGeom prst="roundRect">
            <a:avLst>
              <a:gd name="adj" fmla="val 5658"/>
            </a:avLst>
          </a:prstGeom>
          <a:gradFill>
            <a:gsLst>
              <a:gs pos="84000">
                <a:schemeClr val="tx2"/>
              </a:gs>
              <a:gs pos="0">
                <a:schemeClr val="accent1"/>
              </a:gs>
              <a:gs pos="34000">
                <a:schemeClr val="bg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A7C5D26E-A195-A288-43A2-5903E8F7430C}"/>
              </a:ext>
            </a:extLst>
          </p:cNvPr>
          <p:cNvPicPr>
            <a:picLocks noChangeAspect="1"/>
          </p:cNvPicPr>
          <p:nvPr/>
        </p:nvPicPr>
        <p:blipFill rotWithShape="1">
          <a:blip r:embed="rId2">
            <a:lum bright="70000" contrast="-70000"/>
            <a:alphaModFix amt="57000"/>
            <a:extLst>
              <a:ext uri="{28A0092B-C50C-407E-A947-70E740481C1C}">
                <a14:useLocalDpi xmlns:a14="http://schemas.microsoft.com/office/drawing/2010/main" val="0"/>
              </a:ext>
            </a:extLst>
          </a:blip>
          <a:srcRect l="17116" t="16769" b="4640"/>
          <a:stretch/>
        </p:blipFill>
        <p:spPr>
          <a:xfrm>
            <a:off x="134223" y="130029"/>
            <a:ext cx="7533401" cy="6593747"/>
          </a:xfrm>
          <a:prstGeom prst="rect">
            <a:avLst/>
          </a:prstGeom>
        </p:spPr>
      </p:pic>
      <p:sp>
        <p:nvSpPr>
          <p:cNvPr id="6" name="Rectangle 5">
            <a:extLst>
              <a:ext uri="{FF2B5EF4-FFF2-40B4-BE49-F238E27FC236}">
                <a16:creationId xmlns:a16="http://schemas.microsoft.com/office/drawing/2014/main" id="{19F9743A-15AC-9C48-BC8D-EAACC1AF1C49}"/>
              </a:ext>
            </a:extLst>
          </p:cNvPr>
          <p:cNvSpPr/>
          <p:nvPr/>
        </p:nvSpPr>
        <p:spPr>
          <a:xfrm>
            <a:off x="-1" y="2457487"/>
            <a:ext cx="12192001" cy="1938992"/>
          </a:xfrm>
          <a:prstGeom prst="rect">
            <a:avLst/>
          </a:prstGeom>
        </p:spPr>
        <p:txBody>
          <a:bodyPr wrap="square" lIns="91440" tIns="45720" rIns="91440" bIns="45720" anchor="t">
            <a:spAutoFit/>
          </a:bodyPr>
          <a:lstStyle/>
          <a:p>
            <a:pPr algn="ctr"/>
            <a:r>
              <a:rPr lang="en-US" sz="6000" cap="all">
                <a:solidFill>
                  <a:schemeClr val="bg1"/>
                </a:solidFill>
                <a:latin typeface="Segoe UI Black"/>
                <a:ea typeface="Segoe UI Black"/>
                <a:cs typeface="Segoe UI Semilight"/>
              </a:rPr>
              <a:t>9 CRITICAL FEATURES </a:t>
            </a:r>
            <a:endParaRPr lang="en-US" sz="6000" cap="all">
              <a:solidFill>
                <a:schemeClr val="bg1"/>
              </a:solidFill>
              <a:latin typeface="Segoe UI Black" panose="020B0A02040204020203" pitchFamily="34" charset="0"/>
              <a:ea typeface="Segoe UI Black" panose="020B0A02040204020203" pitchFamily="34" charset="0"/>
              <a:cs typeface="Segoe UI Semilight" panose="020B0402040204020203" pitchFamily="34" charset="0"/>
            </a:endParaRPr>
          </a:p>
          <a:p>
            <a:pPr algn="ctr"/>
            <a:r>
              <a:rPr lang="en-US" sz="6000" cap="all">
                <a:solidFill>
                  <a:schemeClr val="bg1"/>
                </a:solidFill>
                <a:latin typeface="Segoe UI Black"/>
                <a:ea typeface="Segoe UI Black"/>
                <a:cs typeface="Segoe UI Semilight"/>
              </a:rPr>
              <a:t>OF SOTI MOBICONTROL</a:t>
            </a:r>
          </a:p>
        </p:txBody>
      </p:sp>
      <p:pic>
        <p:nvPicPr>
          <p:cNvPr id="3" name="Picture 2">
            <a:extLst>
              <a:ext uri="{FF2B5EF4-FFF2-40B4-BE49-F238E27FC236}">
                <a16:creationId xmlns:a16="http://schemas.microsoft.com/office/drawing/2014/main" id="{874B88E2-9B12-D6AB-23DD-74EA933B55AA}"/>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r="7731" b="-3788"/>
          <a:stretch/>
        </p:blipFill>
        <p:spPr>
          <a:xfrm>
            <a:off x="10610850" y="6248219"/>
            <a:ext cx="1202009" cy="368171"/>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1FA84356-462C-FB80-F25A-98BDAD8D8D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41" y="6432304"/>
            <a:ext cx="867398" cy="178582"/>
          </a:xfrm>
          <a:prstGeom prst="rect">
            <a:avLst/>
          </a:prstGeom>
        </p:spPr>
      </p:pic>
    </p:spTree>
    <p:extLst>
      <p:ext uri="{BB962C8B-B14F-4D97-AF65-F5344CB8AC3E}">
        <p14:creationId xmlns:p14="http://schemas.microsoft.com/office/powerpoint/2010/main" val="427973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21DBEC23-56BB-6649-9B4E-0E2BDF9FE3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4" name="Subtitle 5">
            <a:extLst>
              <a:ext uri="{FF2B5EF4-FFF2-40B4-BE49-F238E27FC236}">
                <a16:creationId xmlns:a16="http://schemas.microsoft.com/office/drawing/2014/main" id="{26E719B9-07F4-B141-ACC5-700E4E91EA21}"/>
              </a:ext>
            </a:extLst>
          </p:cNvPr>
          <p:cNvSpPr txBox="1">
            <a:spLocks/>
          </p:cNvSpPr>
          <p:nvPr/>
        </p:nvSpPr>
        <p:spPr>
          <a:xfrm>
            <a:off x="413168" y="1280915"/>
            <a:ext cx="4979222"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a:lnSpc>
                <a:spcPct val="100000"/>
              </a:lnSpc>
              <a:spcBef>
                <a:spcPts val="400"/>
              </a:spcBef>
              <a:buClr>
                <a:srgbClr val="EF5122"/>
              </a:buClr>
            </a:pPr>
            <a:r>
              <a:rPr lang="en-US" sz="1600">
                <a:solidFill>
                  <a:schemeClr val="tx1">
                    <a:lumMod val="75000"/>
                  </a:schemeClr>
                </a:solidFill>
                <a:latin typeface="+mn-lt"/>
              </a:rPr>
              <a:t>Provisioning devices is a time-consuming process</a:t>
            </a:r>
          </a:p>
          <a:p>
            <a:pPr>
              <a:lnSpc>
                <a:spcPct val="100000"/>
              </a:lnSpc>
              <a:spcBef>
                <a:spcPts val="400"/>
              </a:spcBef>
              <a:buClr>
                <a:srgbClr val="EF5122"/>
              </a:buClr>
            </a:pPr>
            <a:r>
              <a:rPr lang="en-US" sz="1600">
                <a:solidFill>
                  <a:schemeClr val="tx1">
                    <a:lumMod val="75000"/>
                  </a:schemeClr>
                </a:solidFill>
                <a:latin typeface="+mn-lt"/>
              </a:rPr>
              <a:t>Workers don’t have the devices they need in a timely manner to be productive</a:t>
            </a:r>
          </a:p>
        </p:txBody>
      </p:sp>
      <p:sp>
        <p:nvSpPr>
          <p:cNvPr id="25" name="Subtitle 5">
            <a:extLst>
              <a:ext uri="{FF2B5EF4-FFF2-40B4-BE49-F238E27FC236}">
                <a16:creationId xmlns:a16="http://schemas.microsoft.com/office/drawing/2014/main" id="{44AF0F71-35F7-2743-9D46-BCEA53DA420A}"/>
              </a:ext>
            </a:extLst>
          </p:cNvPr>
          <p:cNvSpPr txBox="1">
            <a:spLocks/>
          </p:cNvSpPr>
          <p:nvPr/>
        </p:nvSpPr>
        <p:spPr>
          <a:xfrm>
            <a:off x="413168" y="2766688"/>
            <a:ext cx="5178070" cy="1380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a:lnSpc>
                <a:spcPct val="100000"/>
              </a:lnSpc>
              <a:spcBef>
                <a:spcPts val="400"/>
              </a:spcBef>
              <a:buClr>
                <a:srgbClr val="6AACDD"/>
              </a:buClr>
            </a:pPr>
            <a:r>
              <a:rPr lang="en-US" sz="1600">
                <a:solidFill>
                  <a:schemeClr val="tx1">
                    <a:lumMod val="75000"/>
                  </a:schemeClr>
                </a:solidFill>
                <a:latin typeface="+mn-lt"/>
              </a:rPr>
              <a:t>Provision devices remotely using profiles and packages based on user role or geographic location</a:t>
            </a:r>
          </a:p>
          <a:p>
            <a:pPr>
              <a:lnSpc>
                <a:spcPct val="100000"/>
              </a:lnSpc>
              <a:spcBef>
                <a:spcPts val="400"/>
              </a:spcBef>
              <a:buClr>
                <a:srgbClr val="6AACDD"/>
              </a:buClr>
            </a:pPr>
            <a:r>
              <a:rPr lang="en-US" sz="1600">
                <a:solidFill>
                  <a:schemeClr val="tx1">
                    <a:lumMod val="75000"/>
                  </a:schemeClr>
                </a:solidFill>
                <a:latin typeface="+mn-lt"/>
              </a:rPr>
              <a:t>Use SOTI MobiControl Stage and third-party solutions to simplify device deployment</a:t>
            </a:r>
          </a:p>
          <a:p>
            <a:pPr>
              <a:lnSpc>
                <a:spcPct val="100000"/>
              </a:lnSpc>
              <a:spcBef>
                <a:spcPts val="400"/>
              </a:spcBef>
            </a:pPr>
            <a:endParaRPr lang="en-US" sz="1600">
              <a:solidFill>
                <a:schemeClr val="tx2"/>
              </a:solidFill>
              <a:cs typeface="Segoe UI Semibold" panose="020B0702040204020203" pitchFamily="34" charset="0"/>
            </a:endParaRPr>
          </a:p>
        </p:txBody>
      </p:sp>
      <p:sp>
        <p:nvSpPr>
          <p:cNvPr id="27" name="Subtitle 5">
            <a:extLst>
              <a:ext uri="{FF2B5EF4-FFF2-40B4-BE49-F238E27FC236}">
                <a16:creationId xmlns:a16="http://schemas.microsoft.com/office/drawing/2014/main" id="{C53FDDA1-3CEC-8049-8866-15831935F254}"/>
              </a:ext>
            </a:extLst>
          </p:cNvPr>
          <p:cNvSpPr txBox="1">
            <a:spLocks/>
          </p:cNvSpPr>
          <p:nvPr/>
        </p:nvSpPr>
        <p:spPr>
          <a:xfrm>
            <a:off x="413169" y="4466096"/>
            <a:ext cx="4868381" cy="1314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panose="020B0502040204020203" pitchFamily="34" charset="0"/>
                <a:cs typeface="Segoe UI Semibold" panose="020B0502040204020203" pitchFamily="34" charset="0"/>
              </a:rPr>
              <a:t>BENEFIT</a:t>
            </a:r>
          </a:p>
          <a:p>
            <a:pPr>
              <a:lnSpc>
                <a:spcPct val="100000"/>
              </a:lnSpc>
              <a:spcBef>
                <a:spcPts val="400"/>
              </a:spcBef>
              <a:buClr>
                <a:srgbClr val="63BD5B"/>
              </a:buClr>
            </a:pPr>
            <a:r>
              <a:rPr lang="en-US" sz="1600">
                <a:solidFill>
                  <a:schemeClr val="tx1">
                    <a:lumMod val="75000"/>
                  </a:schemeClr>
                </a:solidFill>
                <a:latin typeface="+mn-lt"/>
              </a:rPr>
              <a:t>Fast, consistent device provisioning</a:t>
            </a:r>
          </a:p>
          <a:p>
            <a:pPr>
              <a:lnSpc>
                <a:spcPct val="100000"/>
              </a:lnSpc>
              <a:spcBef>
                <a:spcPts val="400"/>
              </a:spcBef>
              <a:buClr>
                <a:srgbClr val="63BD5B"/>
              </a:buClr>
            </a:pPr>
            <a:r>
              <a:rPr lang="en-US" sz="1600">
                <a:solidFill>
                  <a:schemeClr val="tx1">
                    <a:lumMod val="75000"/>
                  </a:schemeClr>
                </a:solidFill>
                <a:latin typeface="+mn-lt"/>
              </a:rPr>
              <a:t>Devices can automatically perform provisioning tasks set by administrators (via barcodes generated by SOTI MobiControl Stage)</a:t>
            </a:r>
          </a:p>
          <a:p>
            <a:pPr>
              <a:lnSpc>
                <a:spcPct val="100000"/>
              </a:lnSpc>
              <a:spcBef>
                <a:spcPts val="400"/>
              </a:spcBef>
            </a:pPr>
            <a:endParaRPr lang="en-US" sz="1600">
              <a:solidFill>
                <a:schemeClr val="tx2"/>
              </a:solidFill>
              <a:cs typeface="Segoe UI Semibold" panose="020B0702040204020203" pitchFamily="34" charset="0"/>
            </a:endParaRPr>
          </a:p>
          <a:p>
            <a:pPr>
              <a:lnSpc>
                <a:spcPct val="100000"/>
              </a:lnSpc>
              <a:spcBef>
                <a:spcPts val="400"/>
              </a:spcBef>
            </a:pPr>
            <a:endParaRPr lang="en-US" sz="1600">
              <a:solidFill>
                <a:schemeClr val="tx2"/>
              </a:solidFill>
              <a:cs typeface="Segoe UI Semibold" panose="020B0702040204020203" pitchFamily="34" charset="0"/>
            </a:endParaRPr>
          </a:p>
        </p:txBody>
      </p:sp>
      <p:sp>
        <p:nvSpPr>
          <p:cNvPr id="33" name="Title 1">
            <a:extLst>
              <a:ext uri="{FF2B5EF4-FFF2-40B4-BE49-F238E27FC236}">
                <a16:creationId xmlns:a16="http://schemas.microsoft.com/office/drawing/2014/main" id="{0E1F3A14-E295-5647-A818-2E4605563109}"/>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RAPID PROVISIONING</a:t>
            </a:r>
            <a:endParaRPr lang="en-US" sz="4800" baseline="30000"/>
          </a:p>
        </p:txBody>
      </p:sp>
      <p:pic>
        <p:nvPicPr>
          <p:cNvPr id="5" name="Picture 4" descr="A screenshot of a computer&#10;&#10;Description automatically generated">
            <a:extLst>
              <a:ext uri="{FF2B5EF4-FFF2-40B4-BE49-F238E27FC236}">
                <a16:creationId xmlns:a16="http://schemas.microsoft.com/office/drawing/2014/main" id="{3734CFE5-43EF-A242-8F63-9B72C55C8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221" y="1222718"/>
            <a:ext cx="4292600" cy="5027163"/>
          </a:xfrm>
          <a:prstGeom prst="rect">
            <a:avLst/>
          </a:prstGeom>
          <a:ln>
            <a:solidFill>
              <a:schemeClr val="bg1">
                <a:lumMod val="75000"/>
              </a:schemeClr>
            </a:solidFill>
          </a:ln>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6329DA29-DA52-EBFD-F9AD-A78ECFDA9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31599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21DBEC23-56BB-6649-9B4E-0E2BDF9FE316}"/>
              </a:ext>
            </a:extLst>
          </p:cNvPr>
          <p:cNvSpPr txBox="1">
            <a:spLocks/>
          </p:cNvSpPr>
          <p:nvPr/>
        </p:nvSpPr>
        <p:spPr>
          <a:xfrm>
            <a:off x="356250" y="6359235"/>
            <a:ext cx="5144070" cy="399114"/>
          </a:xfrm>
          <a:prstGeom prst="rect">
            <a:avLst/>
          </a:prstGeom>
        </p:spPr>
        <p:txBody>
          <a:bodyPr>
            <a:noAutofit/>
          </a:bodyPr>
          <a:lstStyle>
            <a:lvl1pPr algn="l" defTabSz="914400" rtl="0" eaLnBrk="1" latinLnBrk="0" hangingPunct="1">
              <a:lnSpc>
                <a:spcPct val="90000"/>
              </a:lnSpc>
              <a:spcBef>
                <a:spcPct val="0"/>
              </a:spcBef>
              <a:buNone/>
              <a:defRPr lang="en-CA" sz="4400" kern="1200" dirty="0">
                <a:solidFill>
                  <a:schemeClr val="bg1"/>
                </a:solidFill>
                <a:latin typeface="Segoe UI Semilight" panose="020B0402040204020203" pitchFamily="34" charset="0"/>
                <a:ea typeface="+mj-ea"/>
                <a:cs typeface="Segoe UI Semibold" panose="020B0702040204020203" pitchFamily="34" charset="0"/>
              </a:defRPr>
            </a:lvl1pPr>
          </a:lstStyle>
          <a:p>
            <a:r>
              <a:rPr lang="en-CA" sz="900" kern="1200">
                <a:solidFill>
                  <a:schemeClr val="bg1">
                    <a:lumMod val="75000"/>
                  </a:schemeClr>
                </a:solidFill>
                <a:effectLst/>
                <a:latin typeface="Segoe UI Semilight" panose="020B0402040204020203" pitchFamily="34" charset="0"/>
                <a:ea typeface="+mj-ea"/>
                <a:cs typeface="Segoe UI Semibold" panose="020B0702040204020203" pitchFamily="34" charset="0"/>
              </a:rPr>
              <a:t>SOTI Confidential - Only for use under NDA - Do not distribute</a:t>
            </a:r>
            <a:endParaRPr lang="en-US" sz="900">
              <a:solidFill>
                <a:schemeClr val="bg1">
                  <a:lumMod val="75000"/>
                </a:schemeClr>
              </a:solidFill>
            </a:endParaRPr>
          </a:p>
        </p:txBody>
      </p:sp>
      <p:sp>
        <p:nvSpPr>
          <p:cNvPr id="16" name="Title 1">
            <a:extLst>
              <a:ext uri="{FF2B5EF4-FFF2-40B4-BE49-F238E27FC236}">
                <a16:creationId xmlns:a16="http://schemas.microsoft.com/office/drawing/2014/main" id="{4F03FE2B-82B0-EC41-B36E-084253DF4F7C}"/>
              </a:ext>
            </a:extLst>
          </p:cNvPr>
          <p:cNvSpPr txBox="1">
            <a:spLocks/>
          </p:cNvSpPr>
          <p:nvPr/>
        </p:nvSpPr>
        <p:spPr>
          <a:xfrm>
            <a:off x="346724" y="215560"/>
            <a:ext cx="10378941" cy="806186"/>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2"/>
                </a:solidFill>
                <a:latin typeface="Segoe UI Semilight" panose="020B0402040204020203" pitchFamily="34" charset="0"/>
                <a:ea typeface="+mj-ea"/>
                <a:cs typeface="Segoe UI Semilight" panose="020B0402040204020203" pitchFamily="34" charset="0"/>
              </a:defRPr>
            </a:lvl1pPr>
          </a:lstStyle>
          <a:p>
            <a:r>
              <a:rPr lang="en-US" sz="4800" cap="all">
                <a:latin typeface="Segoe UI Black"/>
                <a:ea typeface="Segoe UI Black"/>
                <a:cs typeface="Segoe UI Semibold"/>
              </a:rPr>
              <a:t>FLEXIBLE DEPLOYMENTS</a:t>
            </a:r>
            <a:endParaRPr lang="en-US" sz="4800" baseline="30000"/>
          </a:p>
        </p:txBody>
      </p:sp>
      <p:sp>
        <p:nvSpPr>
          <p:cNvPr id="21" name="Subtitle 5">
            <a:extLst>
              <a:ext uri="{FF2B5EF4-FFF2-40B4-BE49-F238E27FC236}">
                <a16:creationId xmlns:a16="http://schemas.microsoft.com/office/drawing/2014/main" id="{7834E7A7-C0E6-9E47-9DA5-7887A08E4BDC}"/>
              </a:ext>
            </a:extLst>
          </p:cNvPr>
          <p:cNvSpPr txBox="1">
            <a:spLocks/>
          </p:cNvSpPr>
          <p:nvPr/>
        </p:nvSpPr>
        <p:spPr>
          <a:xfrm>
            <a:off x="356251" y="1445247"/>
            <a:ext cx="8101950"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EF5122"/>
                </a:solidFill>
                <a:latin typeface="Segoe UI Semibold" panose="020B0502040204020203" pitchFamily="34" charset="0"/>
                <a:cs typeface="Segoe UI Semibold" panose="020B0502040204020203" pitchFamily="34" charset="0"/>
              </a:rPr>
              <a:t>CHALLENGE</a:t>
            </a:r>
          </a:p>
          <a:p>
            <a:pPr marL="285750" indent="-285750">
              <a:lnSpc>
                <a:spcPct val="110000"/>
              </a:lnSpc>
              <a:spcBef>
                <a:spcPts val="400"/>
              </a:spcBef>
              <a:spcAft>
                <a:spcPts val="600"/>
              </a:spcAft>
              <a:buClr>
                <a:srgbClr val="EF5122"/>
              </a:buClr>
              <a:defRPr/>
            </a:pPr>
            <a:r>
              <a:rPr lang="en-US" sz="1800">
                <a:solidFill>
                  <a:schemeClr val="tx1">
                    <a:lumMod val="75000"/>
                  </a:schemeClr>
                </a:solidFill>
                <a:latin typeface="+mn-lt"/>
              </a:rPr>
              <a:t>An increase of mobile devices in the enterprise means more types of deployment scenarios to manage</a:t>
            </a:r>
          </a:p>
        </p:txBody>
      </p:sp>
      <p:sp>
        <p:nvSpPr>
          <p:cNvPr id="31" name="Subtitle 5">
            <a:extLst>
              <a:ext uri="{FF2B5EF4-FFF2-40B4-BE49-F238E27FC236}">
                <a16:creationId xmlns:a16="http://schemas.microsoft.com/office/drawing/2014/main" id="{9064EDD1-B7BC-C347-924E-3FFDFB909568}"/>
              </a:ext>
            </a:extLst>
          </p:cNvPr>
          <p:cNvSpPr txBox="1">
            <a:spLocks/>
          </p:cNvSpPr>
          <p:nvPr/>
        </p:nvSpPr>
        <p:spPr>
          <a:xfrm>
            <a:off x="356251" y="2622758"/>
            <a:ext cx="7561115"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chemeClr val="bg2"/>
                </a:solidFill>
                <a:latin typeface="Segoe UI Semibold" panose="020B0502040204020203" pitchFamily="34" charset="0"/>
                <a:cs typeface="Segoe UI Semibold" panose="020B0502040204020203" pitchFamily="34" charset="0"/>
              </a:rPr>
              <a:t>HOW SOTI MOBICONTROL HELPS</a:t>
            </a:r>
          </a:p>
          <a:p>
            <a:pPr marL="285750" indent="-285750">
              <a:lnSpc>
                <a:spcPct val="110000"/>
              </a:lnSpc>
              <a:spcBef>
                <a:spcPts val="400"/>
              </a:spcBef>
              <a:spcAft>
                <a:spcPts val="600"/>
              </a:spcAft>
              <a:buClr>
                <a:srgbClr val="6CADDC"/>
              </a:buClr>
              <a:defRPr/>
            </a:pPr>
            <a:r>
              <a:rPr lang="en-US" sz="1800">
                <a:solidFill>
                  <a:schemeClr val="tx1">
                    <a:lumMod val="75000"/>
                  </a:schemeClr>
                </a:solidFill>
                <a:latin typeface="+mn-lt"/>
              </a:rPr>
              <a:t>Manage and support any deployment scenario: Bring Your Own Device (BYOD); Corporately Owned, Business Only (COBO); Choose Your Own Device (CYOD) and Corporately Owned, Personally Enabled (COPE)</a:t>
            </a:r>
          </a:p>
        </p:txBody>
      </p:sp>
      <p:sp>
        <p:nvSpPr>
          <p:cNvPr id="33" name="Subtitle 5">
            <a:extLst>
              <a:ext uri="{FF2B5EF4-FFF2-40B4-BE49-F238E27FC236}">
                <a16:creationId xmlns:a16="http://schemas.microsoft.com/office/drawing/2014/main" id="{0E26F836-62C4-EC46-B79C-E64ECD8F0178}"/>
              </a:ext>
            </a:extLst>
          </p:cNvPr>
          <p:cNvSpPr txBox="1">
            <a:spLocks/>
          </p:cNvSpPr>
          <p:nvPr/>
        </p:nvSpPr>
        <p:spPr>
          <a:xfrm>
            <a:off x="356251" y="4076251"/>
            <a:ext cx="8414142" cy="101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b="1">
                <a:solidFill>
                  <a:srgbClr val="63BD5B"/>
                </a:solidFill>
                <a:latin typeface="Segoe UI Semibold" panose="020B0502040204020203" pitchFamily="34" charset="0"/>
                <a:cs typeface="Segoe UI Semibold" panose="020B0502040204020203" pitchFamily="34" charset="0"/>
              </a:rPr>
              <a:t>BENEFIT</a:t>
            </a:r>
          </a:p>
          <a:p>
            <a:pPr>
              <a:lnSpc>
                <a:spcPct val="100000"/>
              </a:lnSpc>
              <a:spcBef>
                <a:spcPts val="400"/>
              </a:spcBef>
              <a:buClr>
                <a:srgbClr val="63BD5B"/>
              </a:buClr>
            </a:pPr>
            <a:r>
              <a:rPr lang="en-US" sz="1800">
                <a:solidFill>
                  <a:schemeClr val="tx1">
                    <a:lumMod val="75000"/>
                  </a:schemeClr>
                </a:solidFill>
                <a:latin typeface="+mn-lt"/>
              </a:rPr>
              <a:t>Provide flexible device management for all employees</a:t>
            </a:r>
          </a:p>
          <a:p>
            <a:pPr>
              <a:lnSpc>
                <a:spcPct val="100000"/>
              </a:lnSpc>
              <a:spcBef>
                <a:spcPts val="400"/>
              </a:spcBef>
              <a:buClr>
                <a:srgbClr val="63BD5B"/>
              </a:buClr>
            </a:pPr>
            <a:r>
              <a:rPr lang="en-US" sz="1800">
                <a:solidFill>
                  <a:schemeClr val="tx1">
                    <a:lumMod val="75000"/>
                  </a:schemeClr>
                </a:solidFill>
                <a:latin typeface="+mn-lt"/>
              </a:rPr>
              <a:t>Ensure all devices are ready for business and protected against threats</a:t>
            </a:r>
          </a:p>
          <a:p>
            <a:pPr>
              <a:lnSpc>
                <a:spcPct val="100000"/>
              </a:lnSpc>
              <a:spcBef>
                <a:spcPts val="400"/>
              </a:spcBef>
              <a:buClr>
                <a:srgbClr val="63BD5B"/>
              </a:buClr>
            </a:pPr>
            <a:r>
              <a:rPr lang="en-US" sz="1800">
                <a:solidFill>
                  <a:schemeClr val="tx1">
                    <a:lumMod val="75000"/>
                  </a:schemeClr>
                </a:solidFill>
                <a:latin typeface="+mn-lt"/>
              </a:rPr>
              <a:t>Make your organization a more appealing place for new talent</a:t>
            </a:r>
          </a:p>
        </p:txBody>
      </p:sp>
      <p:pic>
        <p:nvPicPr>
          <p:cNvPr id="3" name="Graphic 2">
            <a:extLst>
              <a:ext uri="{FF2B5EF4-FFF2-40B4-BE49-F238E27FC236}">
                <a16:creationId xmlns:a16="http://schemas.microsoft.com/office/drawing/2014/main" id="{097EC8FC-52DB-6D46-E1D1-51A073974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9900" y="1445246"/>
            <a:ext cx="1451339" cy="1451339"/>
          </a:xfrm>
          <a:prstGeom prst="rect">
            <a:avLst/>
          </a:prstGeom>
        </p:spPr>
      </p:pic>
      <p:pic>
        <p:nvPicPr>
          <p:cNvPr id="4" name="Graphic 3">
            <a:extLst>
              <a:ext uri="{FF2B5EF4-FFF2-40B4-BE49-F238E27FC236}">
                <a16:creationId xmlns:a16="http://schemas.microsoft.com/office/drawing/2014/main" id="{F524FBC7-1CC2-BF4C-CCBB-BA37550841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3434" y="1445245"/>
            <a:ext cx="1451339" cy="1451339"/>
          </a:xfrm>
          <a:prstGeom prst="rect">
            <a:avLst/>
          </a:prstGeom>
        </p:spPr>
      </p:pic>
      <p:pic>
        <p:nvPicPr>
          <p:cNvPr id="5" name="Graphic 4">
            <a:extLst>
              <a:ext uri="{FF2B5EF4-FFF2-40B4-BE49-F238E27FC236}">
                <a16:creationId xmlns:a16="http://schemas.microsoft.com/office/drawing/2014/main" id="{6435690A-B874-ED70-D4BB-7E699A72CB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188" y="1445245"/>
            <a:ext cx="1451339" cy="1451339"/>
          </a:xfrm>
          <a:prstGeom prst="rect">
            <a:avLst/>
          </a:prstGeom>
        </p:spPr>
      </p:pic>
      <p:pic>
        <p:nvPicPr>
          <p:cNvPr id="9" name="Graphic 8">
            <a:extLst>
              <a:ext uri="{FF2B5EF4-FFF2-40B4-BE49-F238E27FC236}">
                <a16:creationId xmlns:a16="http://schemas.microsoft.com/office/drawing/2014/main" id="{9DFD401F-CD99-18D6-C7ED-0BD652578B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7000" y="3320083"/>
            <a:ext cx="2438400" cy="2438400"/>
          </a:xfrm>
          <a:prstGeom prst="rect">
            <a:avLst/>
          </a:prstGeom>
        </p:spPr>
      </p:pic>
      <p:pic>
        <p:nvPicPr>
          <p:cNvPr id="2" name="Obraz 1" descr="Obraz zawierający zrzut ekranu, Grafika, Czcionka, projekt graficzny&#10;&#10;Zawartość wygenerowana przez AI może być niepoprawna.">
            <a:extLst>
              <a:ext uri="{FF2B5EF4-FFF2-40B4-BE49-F238E27FC236}">
                <a16:creationId xmlns:a16="http://schemas.microsoft.com/office/drawing/2014/main" id="{B5C102BA-84FE-72B2-47AD-599C06A393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5636" y="185832"/>
            <a:ext cx="867398" cy="178582"/>
          </a:xfrm>
          <a:prstGeom prst="rect">
            <a:avLst/>
          </a:prstGeom>
        </p:spPr>
      </p:pic>
    </p:spTree>
    <p:extLst>
      <p:ext uri="{BB962C8B-B14F-4D97-AF65-F5344CB8AC3E}">
        <p14:creationId xmlns:p14="http://schemas.microsoft.com/office/powerpoint/2010/main" val="100199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OTI Official Colours">
      <a:dk1>
        <a:srgbClr val="7C7D81"/>
      </a:dk1>
      <a:lt1>
        <a:srgbClr val="FFFFFF"/>
      </a:lt1>
      <a:dk2>
        <a:srgbClr val="0074AA"/>
      </a:dk2>
      <a:lt2>
        <a:srgbClr val="0099D3"/>
      </a:lt2>
      <a:accent1>
        <a:srgbClr val="32B6E9"/>
      </a:accent1>
      <a:accent2>
        <a:srgbClr val="F16150"/>
      </a:accent2>
      <a:accent3>
        <a:srgbClr val="AED256"/>
      </a:accent3>
      <a:accent4>
        <a:srgbClr val="7AC143"/>
      </a:accent4>
      <a:accent5>
        <a:srgbClr val="F36B22"/>
      </a:accent5>
      <a:accent6>
        <a:srgbClr val="E32822"/>
      </a:accent6>
      <a:hlink>
        <a:srgbClr val="0074AA"/>
      </a:hlink>
      <a:folHlink>
        <a:srgbClr val="0074AA"/>
      </a:folHlink>
    </a:clrScheme>
    <a:fontScheme name="Custom 2">
      <a:majorFont>
        <a:latin typeface="Segoe UI Semilight"/>
        <a:ea typeface=""/>
        <a:cs typeface=""/>
      </a:majorFont>
      <a:minorFont>
        <a:latin typeface="Segoe UI Semi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C4F307AE25004FA6D50BD38A1A2136" ma:contentTypeVersion="21" ma:contentTypeDescription="Create a new document." ma:contentTypeScope="" ma:versionID="fd851130c304e6d448276033f9b5640b">
  <xsd:schema xmlns:xsd="http://www.w3.org/2001/XMLSchema" xmlns:xs="http://www.w3.org/2001/XMLSchema" xmlns:p="http://schemas.microsoft.com/office/2006/metadata/properties" xmlns:ns2="30233d65-9ad1-413f-bc72-e4f857261729" xmlns:ns3="548c9d6a-b033-448d-bc95-cf4051c23948" targetNamespace="http://schemas.microsoft.com/office/2006/metadata/properties" ma:root="true" ma:fieldsID="9829fb99efeb96a63e385f4b6916fef2" ns2:_="" ns3:_="">
    <xsd:import namespace="30233d65-9ad1-413f-bc72-e4f857261729"/>
    <xsd:import namespace="548c9d6a-b033-448d-bc95-cf4051c239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Asanalink"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33d65-9ad1-413f-bc72-e4f8572617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ddc57fd-7ae3-4130-aad7-c02dd2e1a6fc" ma:termSetId="09814cd3-568e-fe90-9814-8d621ff8fb84" ma:anchorId="fba54fb3-c3e1-fe81-a776-ca4b69148c4d" ma:open="true" ma:isKeyword="false">
      <xsd:complexType>
        <xsd:sequence>
          <xsd:element ref="pc:Terms" minOccurs="0" maxOccurs="1"/>
        </xsd:sequence>
      </xsd:complexType>
    </xsd:element>
    <xsd:element name="Asanalink" ma:index="24" nillable="true" ma:displayName="Asana link" ma:format="Hyperlink" ma:internalName="Asana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27" nillable="true" ma:displayName="Sign-off status" ma:internalName="Sign_x002d_off_x0020_status">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8c9d6a-b033-448d-bc95-cf4051c239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894fc3-b0cb-4362-b696-67fa302968f3}" ma:internalName="TaxCatchAll" ma:showField="CatchAllData" ma:web="548c9d6a-b033-448d-bc95-cf4051c239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48c9d6a-b033-448d-bc95-cf4051c23948">
      <UserInfo>
        <DisplayName>Andrea Milosevic</DisplayName>
        <AccountId>37</AccountId>
        <AccountType/>
      </UserInfo>
      <UserInfo>
        <DisplayName>Dean Williams</DisplayName>
        <AccountId>3720</AccountId>
        <AccountType/>
      </UserInfo>
      <UserInfo>
        <DisplayName>Youssef Mohamed</DisplayName>
        <AccountId>2511</AccountId>
        <AccountType/>
      </UserInfo>
      <UserInfo>
        <DisplayName>Rukhsh Khan</DisplayName>
        <AccountId>173</AccountId>
        <AccountType/>
      </UserInfo>
    </SharedWithUsers>
    <MediaLengthInSeconds xmlns="30233d65-9ad1-413f-bc72-e4f857261729" xsi:nil="true"/>
    <TaxCatchAll xmlns="548c9d6a-b033-448d-bc95-cf4051c23948" xsi:nil="true"/>
    <lcf76f155ced4ddcb4097134ff3c332f xmlns="30233d65-9ad1-413f-bc72-e4f857261729">
      <Terms xmlns="http://schemas.microsoft.com/office/infopath/2007/PartnerControls"/>
    </lcf76f155ced4ddcb4097134ff3c332f>
    <_Flow_SignoffStatus xmlns="30233d65-9ad1-413f-bc72-e4f857261729" xsi:nil="true"/>
    <Asanalink xmlns="30233d65-9ad1-413f-bc72-e4f857261729">
      <Url xsi:nil="true"/>
      <Description xsi:nil="true"/>
    </Asanalink>
  </documentManagement>
</p:properties>
</file>

<file path=customXml/itemProps1.xml><?xml version="1.0" encoding="utf-8"?>
<ds:datastoreItem xmlns:ds="http://schemas.openxmlformats.org/officeDocument/2006/customXml" ds:itemID="{56A75674-0657-4C4E-9696-E761D5532BC0}">
  <ds:schemaRefs>
    <ds:schemaRef ds:uri="30233d65-9ad1-413f-bc72-e4f857261729"/>
    <ds:schemaRef ds:uri="548c9d6a-b033-448d-bc95-cf4051c239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A8AEE1-9A59-45FF-BA6B-7B4BB8D71DAF}">
  <ds:schemaRefs>
    <ds:schemaRef ds:uri="http://schemas.microsoft.com/sharepoint/v3/contenttype/forms"/>
  </ds:schemaRefs>
</ds:datastoreItem>
</file>

<file path=customXml/itemProps3.xml><?xml version="1.0" encoding="utf-8"?>
<ds:datastoreItem xmlns:ds="http://schemas.openxmlformats.org/officeDocument/2006/customXml" ds:itemID="{8F5021F3-5988-40CD-9035-1A5E190777C4}">
  <ds:schemaRefs>
    <ds:schemaRef ds:uri="30233d65-9ad1-413f-bc72-e4f857261729"/>
    <ds:schemaRef ds:uri="548c9d6a-b033-448d-bc95-cf4051c239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3948</Words>
  <Application>Microsoft Office PowerPoint</Application>
  <PresentationFormat>Panoramiczny</PresentationFormat>
  <Paragraphs>373</Paragraphs>
  <Slides>30</Slides>
  <Notes>26</Notes>
  <HiddenSlides>1</HiddenSlides>
  <MMClips>6</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30</vt:i4>
      </vt:variant>
    </vt:vector>
  </HeadingPairs>
  <TitlesOfParts>
    <vt:vector size="40" baseType="lpstr">
      <vt:lpstr>Aptos</vt:lpstr>
      <vt:lpstr>Arial</vt:lpstr>
      <vt:lpstr>Calibri</vt:lpstr>
      <vt:lpstr>Rubik</vt:lpstr>
      <vt:lpstr>Segoe UI</vt:lpstr>
      <vt:lpstr>Segoe UI Black</vt:lpstr>
      <vt:lpstr>Segoe UI Light</vt:lpstr>
      <vt:lpstr>Segoe UI Semibold</vt:lpstr>
      <vt:lpstr>Segoe UI Semilight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SOTI SNAP</dc:title>
  <dc:creator>Mike Dwyer</dc:creator>
  <cp:lastModifiedBy>Justyna Cieślak</cp:lastModifiedBy>
  <cp:revision>4</cp:revision>
  <dcterms:created xsi:type="dcterms:W3CDTF">2020-01-30T18:30:03Z</dcterms:created>
  <dcterms:modified xsi:type="dcterms:W3CDTF">2025-06-10T12:31:52Z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8756400</vt:r8>
  </property>
  <property fmtid="{D5CDD505-2E9C-101B-9397-08002B2CF9AE}" pid="3" name="xd_Signature">
    <vt:bool>false</vt:bool>
  </property>
  <property fmtid="{D5CDD505-2E9C-101B-9397-08002B2CF9AE}" pid="4" name="xd_ProgID">
    <vt:lpwstr/>
  </property>
  <property fmtid="{D5CDD505-2E9C-101B-9397-08002B2CF9AE}" pid="5" name="TriggerFlowInfo">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y fmtid="{D5CDD505-2E9C-101B-9397-08002B2CF9AE}" pid="10" name="ContentTypeId">
    <vt:lpwstr>0x010100B6C4F307AE25004FA6D50BD38A1A2136</vt:lpwstr>
  </property>
  <property fmtid="{D5CDD505-2E9C-101B-9397-08002B2CF9AE}" pid="11" name="Asanalink">
    <vt:lpwstr>, </vt:lpwstr>
  </property>
</Properties>
</file>